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1" r:id="rId1"/>
  </p:sldMasterIdLst>
  <p:notesMasterIdLst>
    <p:notesMasterId r:id="rId26"/>
  </p:notesMasterIdLst>
  <p:handoutMasterIdLst>
    <p:handoutMasterId r:id="rId27"/>
  </p:handoutMasterIdLst>
  <p:sldIdLst>
    <p:sldId id="405" r:id="rId2"/>
    <p:sldId id="355" r:id="rId3"/>
    <p:sldId id="356" r:id="rId4"/>
    <p:sldId id="333" r:id="rId5"/>
    <p:sldId id="357" r:id="rId6"/>
    <p:sldId id="334" r:id="rId7"/>
    <p:sldId id="358" r:id="rId8"/>
    <p:sldId id="359" r:id="rId9"/>
    <p:sldId id="360" r:id="rId10"/>
    <p:sldId id="361" r:id="rId11"/>
    <p:sldId id="362" r:id="rId12"/>
    <p:sldId id="342" r:id="rId13"/>
    <p:sldId id="363" r:id="rId14"/>
    <p:sldId id="364" r:id="rId15"/>
    <p:sldId id="365" r:id="rId16"/>
    <p:sldId id="345" r:id="rId17"/>
    <p:sldId id="366" r:id="rId18"/>
    <p:sldId id="367" r:id="rId19"/>
    <p:sldId id="343" r:id="rId20"/>
    <p:sldId id="344" r:id="rId21"/>
    <p:sldId id="368" r:id="rId22"/>
    <p:sldId id="347" r:id="rId23"/>
    <p:sldId id="369" r:id="rId24"/>
    <p:sldId id="337" r:id="rId25"/>
  </p:sldIdLst>
  <p:sldSz cx="9144000" cy="5143500" type="screen16x9"/>
  <p:notesSz cx="6858000" cy="9239250"/>
  <p:embeddedFontLst>
    <p:embeddedFont>
      <p:font typeface="Open Sans" panose="020B0606030504020204" pitchFamily="34"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
      <p:font typeface="Segoe Print" panose="02000600000000000000" pitchFamily="2" charset="0"/>
      <p:regular r:id="rId36"/>
      <p:bold r:id="rId37"/>
    </p:embeddedFont>
    <p:embeddedFont>
      <p:font typeface="Source Sans Pro" panose="020F0502020204030204" pitchFamily="34" charset="0"/>
      <p:regular r:id="rId38"/>
      <p:bold r:id="rId39"/>
      <p:italic r:id="rId40"/>
      <p:boldItalic r:id="rId41"/>
    </p:embeddedFont>
    <p:embeddedFont>
      <p:font typeface="Source Sans Pro Black" panose="020F0502020204030204" pitchFamily="34" charset="0"/>
      <p:bold r:id="rId42"/>
      <p:boldItalic r:id="rId43"/>
    </p:embeddedFont>
    <p:embeddedFont>
      <p:font typeface="Titillium Web"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214" userDrawn="1">
          <p15:clr>
            <a:srgbClr val="A4A3A4"/>
          </p15:clr>
        </p15:guide>
        <p15:guide id="3" orient="horz" pos="3049">
          <p15:clr>
            <a:srgbClr val="A4A3A4"/>
          </p15:clr>
        </p15:guide>
        <p15:guide id="4" orient="horz" pos="667">
          <p15:clr>
            <a:srgbClr val="A4A3A4"/>
          </p15:clr>
        </p15:guide>
        <p15:guide id="5" pos="249">
          <p15:clr>
            <a:srgbClr val="A4A3A4"/>
          </p15:clr>
        </p15:guide>
        <p15:guide id="6" pos="5511">
          <p15:clr>
            <a:srgbClr val="A4A3A4"/>
          </p15:clr>
        </p15:guide>
        <p15:guide id="7" pos="2880">
          <p15:clr>
            <a:srgbClr val="A4A3A4"/>
          </p15:clr>
        </p15:guide>
        <p15:guide id="8" pos="385">
          <p15:clr>
            <a:srgbClr val="A4A3A4"/>
          </p15:clr>
        </p15:guide>
        <p15:guide id="9" pos="5375">
          <p15:clr>
            <a:srgbClr val="A4A3A4"/>
          </p15:clr>
        </p15:guide>
        <p15:guide id="10" pos="3016">
          <p15:clr>
            <a:srgbClr val="A4A3A4"/>
          </p15:clr>
        </p15:guide>
        <p15:guide id="11" pos="2744">
          <p15:clr>
            <a:srgbClr val="A4A3A4"/>
          </p15:clr>
        </p15:guide>
        <p15:guide id="12" pos="4694">
          <p15:clr>
            <a:srgbClr val="A4A3A4"/>
          </p15:clr>
        </p15:guide>
        <p15:guide id="14" orient="horz">
          <p15:clr>
            <a:srgbClr val="A4A3A4"/>
          </p15:clr>
        </p15:guide>
        <p15:guide id="15" orient="horz" pos="985">
          <p15:clr>
            <a:srgbClr val="A4A3A4"/>
          </p15:clr>
        </p15:guide>
        <p15:guide id="16" pos="1791">
          <p15:clr>
            <a:srgbClr val="A4A3A4"/>
          </p15:clr>
        </p15:guide>
        <p15:guide id="17" pos="4105">
          <p15:clr>
            <a:srgbClr val="A4A3A4"/>
          </p15:clr>
        </p15:guide>
        <p15:guide id="18" orient="horz" pos="395" userDrawn="1">
          <p15:clr>
            <a:srgbClr val="A4A3A4"/>
          </p15:clr>
        </p15:guide>
        <p15:guide id="19" pos="1202"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E6"/>
    <a:srgbClr val="FFE7F5"/>
    <a:srgbClr val="E4FAFC"/>
    <a:srgbClr val="009900"/>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76F630-CFF3-4A03-BAD9-1A280064592A}">
  <a:tblStyle styleId="{AA76F630-CFF3-4A03-BAD9-1A280064592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4" autoAdjust="0"/>
    <p:restoredTop sz="88369" autoAdjust="0"/>
  </p:normalViewPr>
  <p:slideViewPr>
    <p:cSldViewPr>
      <p:cViewPr varScale="1">
        <p:scale>
          <a:sx n="130" d="100"/>
          <a:sy n="130" d="100"/>
        </p:scale>
        <p:origin x="1188" y="120"/>
      </p:cViewPr>
      <p:guideLst>
        <p:guide orient="horz" pos="1620"/>
        <p:guide orient="horz" pos="214"/>
        <p:guide orient="horz" pos="3049"/>
        <p:guide orient="horz" pos="667"/>
        <p:guide pos="249"/>
        <p:guide pos="5511"/>
        <p:guide pos="2880"/>
        <p:guide pos="385"/>
        <p:guide pos="5375"/>
        <p:guide pos="3016"/>
        <p:guide pos="2744"/>
        <p:guide pos="4694"/>
        <p:guide orient="horz"/>
        <p:guide orient="horz" pos="985"/>
        <p:guide pos="1791"/>
        <p:guide pos="4105"/>
        <p:guide orient="horz" pos="395"/>
        <p:guide pos="1202"/>
      </p:guideLst>
    </p:cSldViewPr>
  </p:slideViewPr>
  <p:outlineViewPr>
    <p:cViewPr>
      <p:scale>
        <a:sx n="33" d="100"/>
        <a:sy n="33" d="100"/>
      </p:scale>
      <p:origin x="0" y="-8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68" y="-84"/>
      </p:cViewPr>
      <p:guideLst>
        <p:guide orient="horz" pos="29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884613" y="1"/>
            <a:ext cx="2971800" cy="461962"/>
          </a:xfrm>
          <a:prstGeom prst="rect">
            <a:avLst/>
          </a:prstGeom>
        </p:spPr>
        <p:txBody>
          <a:bodyPr vert="horz" lIns="93177" tIns="46589" rIns="93177" bIns="46589" rtlCol="0"/>
          <a:lstStyle>
            <a:lvl1pPr algn="r">
              <a:defRPr sz="1200"/>
            </a:lvl1pPr>
          </a:lstStyle>
          <a:p>
            <a:fld id="{FA1E645A-7608-4B60-8668-C48864AE6B2A}" type="datetimeFigureOut">
              <a:rPr lang="en-CA" smtClean="0"/>
              <a:t>2025-02-07</a:t>
            </a:fld>
            <a:endParaRPr lang="en-CA" dirty="0"/>
          </a:p>
        </p:txBody>
      </p:sp>
      <p:sp>
        <p:nvSpPr>
          <p:cNvPr id="4" name="Footer Placeholder 3"/>
          <p:cNvSpPr>
            <a:spLocks noGrp="1"/>
          </p:cNvSpPr>
          <p:nvPr>
            <p:ph type="ftr" sz="quarter" idx="2"/>
          </p:nvPr>
        </p:nvSpPr>
        <p:spPr>
          <a:xfrm>
            <a:off x="0" y="8775685"/>
            <a:ext cx="2971800" cy="461962"/>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775685"/>
            <a:ext cx="2971800" cy="461962"/>
          </a:xfrm>
          <a:prstGeom prst="rect">
            <a:avLst/>
          </a:prstGeom>
        </p:spPr>
        <p:txBody>
          <a:bodyPr vert="horz" lIns="93177" tIns="46589" rIns="93177" bIns="46589" rtlCol="0" anchor="b"/>
          <a:lstStyle>
            <a:lvl1pPr algn="r">
              <a:defRPr sz="1200"/>
            </a:lvl1pPr>
          </a:lstStyle>
          <a:p>
            <a:fld id="{78D1D731-B022-49C3-980B-6506F4FA4D97}" type="slidenum">
              <a:rPr lang="en-CA" smtClean="0"/>
              <a:t>‹#›</a:t>
            </a:fld>
            <a:endParaRPr lang="en-CA" dirty="0"/>
          </a:p>
        </p:txBody>
      </p:sp>
    </p:spTree>
    <p:extLst>
      <p:ext uri="{BB962C8B-B14F-4D97-AF65-F5344CB8AC3E}">
        <p14:creationId xmlns:p14="http://schemas.microsoft.com/office/powerpoint/2010/main" val="2257495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lide Image Placeholder 2"/>
          <p:cNvSpPr>
            <a:spLocks noGrp="1" noRot="1" noChangeAspect="1"/>
          </p:cNvSpPr>
          <p:nvPr>
            <p:ph type="sldImg" idx="2"/>
          </p:nvPr>
        </p:nvSpPr>
        <p:spPr>
          <a:xfrm>
            <a:off x="339725" y="325438"/>
            <a:ext cx="6189663" cy="3481387"/>
          </a:xfrm>
          <a:prstGeom prst="rect">
            <a:avLst/>
          </a:prstGeom>
          <a:noFill/>
          <a:ln w="12700">
            <a:solidFill>
              <a:prstClr val="black"/>
            </a:solidFill>
          </a:ln>
        </p:spPr>
        <p:txBody>
          <a:bodyPr vert="horz" lIns="93177" tIns="46589" rIns="93177" bIns="46589" rtlCol="0" anchor="ctr"/>
          <a:lstStyle/>
          <a:p>
            <a:endParaRPr lang="en-CA" dirty="0"/>
          </a:p>
        </p:txBody>
      </p:sp>
    </p:spTree>
    <p:extLst>
      <p:ext uri="{BB962C8B-B14F-4D97-AF65-F5344CB8AC3E}">
        <p14:creationId xmlns:p14="http://schemas.microsoft.com/office/powerpoint/2010/main" val="4032716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dirty="0"/>
              <a:t>Have 3-5 minute discussion with partners or small</a:t>
            </a:r>
            <a:r>
              <a:rPr lang="en-CA" baseline="0" dirty="0"/>
              <a:t> groups. </a:t>
            </a:r>
            <a:endParaRPr lang="en-US" dirty="0"/>
          </a:p>
          <a:p>
            <a:endParaRPr lang="en-US" dirty="0"/>
          </a:p>
        </p:txBody>
      </p:sp>
    </p:spTree>
    <p:extLst>
      <p:ext uri="{BB962C8B-B14F-4D97-AF65-F5344CB8AC3E}">
        <p14:creationId xmlns:p14="http://schemas.microsoft.com/office/powerpoint/2010/main" val="396919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sz="1400" b="0" i="0" u="none" strike="noStrike" dirty="0">
                <a:solidFill>
                  <a:srgbClr val="000000"/>
                </a:solidFill>
                <a:effectLst/>
                <a:latin typeface="Arial"/>
                <a:ea typeface="Arial"/>
                <a:cs typeface="Arial"/>
                <a:sym typeface="Arial" charset="0"/>
              </a:rPr>
              <a:t>Within a short time of antibiotics being available, it was discovered that bacteria can rapidly adapt and change, making themselves resistant to antibiotics.  As new classes of antibiotics were discovered, bacteria also became resistant to these drugs.</a:t>
            </a:r>
            <a:endParaRPr lang="en-US" dirty="0"/>
          </a:p>
        </p:txBody>
      </p:sp>
    </p:spTree>
    <p:extLst>
      <p:ext uri="{BB962C8B-B14F-4D97-AF65-F5344CB8AC3E}">
        <p14:creationId xmlns:p14="http://schemas.microsoft.com/office/powerpoint/2010/main" val="9980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indent="0" defTabSz="449263" fontAlgn="auto">
              <a:spcBef>
                <a:spcPts val="240"/>
              </a:spcBef>
              <a:spcAft>
                <a:spcPts val="0"/>
              </a:spcAft>
              <a:buClr>
                <a:srgbClr val="17C0D1"/>
              </a:buClr>
              <a:buFont typeface="+mj-lt"/>
              <a:buNone/>
              <a:defRPr/>
            </a:pPr>
            <a:r>
              <a:rPr lang="en-CA" sz="1400" dirty="0">
                <a:solidFill>
                  <a:srgbClr val="000000"/>
                </a:solidFill>
                <a:latin typeface="Open Sans"/>
              </a:rPr>
              <a:t>3-5 min partner or small group</a:t>
            </a:r>
            <a:r>
              <a:rPr lang="en-CA" sz="1400" baseline="0" dirty="0">
                <a:solidFill>
                  <a:srgbClr val="000000"/>
                </a:solidFill>
                <a:latin typeface="Open Sans"/>
              </a:rPr>
              <a:t> discussion</a:t>
            </a:r>
            <a:endParaRPr lang="en-CA" sz="1400" dirty="0">
              <a:solidFill>
                <a:srgbClr val="000000"/>
              </a:solidFill>
              <a:latin typeface="Open Sans"/>
            </a:endParaRPr>
          </a:p>
        </p:txBody>
      </p:sp>
    </p:spTree>
    <p:extLst>
      <p:ext uri="{BB962C8B-B14F-4D97-AF65-F5344CB8AC3E}">
        <p14:creationId xmlns:p14="http://schemas.microsoft.com/office/powerpoint/2010/main" val="56029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228600" indent="-228600" defTabSz="449263" fontAlgn="auto">
              <a:spcBef>
                <a:spcPts val="240"/>
              </a:spcBef>
              <a:spcAft>
                <a:spcPts val="0"/>
              </a:spcAft>
              <a:buClr>
                <a:srgbClr val="17C0D1"/>
              </a:buClr>
              <a:buFont typeface="+mj-lt"/>
              <a:buAutoNum type="arabicPeriod"/>
              <a:defRPr/>
            </a:pPr>
            <a:r>
              <a:rPr lang="en-CA" sz="1400" dirty="0">
                <a:solidFill>
                  <a:srgbClr val="000000"/>
                </a:solidFill>
                <a:latin typeface="Open Sans"/>
              </a:rPr>
              <a:t>Antibiotics kill all the bacteria (good and bad) so antibiotics </a:t>
            </a:r>
            <a:r>
              <a:rPr lang="en-CA" sz="1400" b="1" dirty="0">
                <a:solidFill>
                  <a:srgbClr val="000000"/>
                </a:solidFill>
                <a:latin typeface="Open Sans"/>
              </a:rPr>
              <a:t>disrupt your good bacteria </a:t>
            </a:r>
            <a:r>
              <a:rPr lang="en-CA" sz="1400" dirty="0">
                <a:solidFill>
                  <a:srgbClr val="000000"/>
                </a:solidFill>
                <a:latin typeface="Open Sans"/>
              </a:rPr>
              <a:t>(microbiome). </a:t>
            </a:r>
          </a:p>
          <a:p>
            <a:pPr marL="228600" indent="-228600" defTabSz="449263" fontAlgn="auto">
              <a:spcBef>
                <a:spcPts val="240"/>
              </a:spcBef>
              <a:spcAft>
                <a:spcPts val="0"/>
              </a:spcAft>
              <a:buClr>
                <a:srgbClr val="17C0D1"/>
              </a:buClr>
              <a:buFont typeface="+mj-lt"/>
              <a:buAutoNum type="arabicPeriod"/>
              <a:defRPr/>
            </a:pPr>
            <a:r>
              <a:rPr lang="en-CA" sz="1400" dirty="0">
                <a:solidFill>
                  <a:srgbClr val="000000"/>
                </a:solidFill>
                <a:latin typeface="Open Sans"/>
              </a:rPr>
              <a:t>Antibiotics have </a:t>
            </a:r>
            <a:r>
              <a:rPr lang="en-CA" sz="1400" b="1" dirty="0">
                <a:solidFill>
                  <a:srgbClr val="000000"/>
                </a:solidFill>
                <a:latin typeface="Open Sans"/>
              </a:rPr>
              <a:t>side effects</a:t>
            </a:r>
            <a:r>
              <a:rPr lang="en-CA" sz="1400" dirty="0">
                <a:solidFill>
                  <a:srgbClr val="000000"/>
                </a:solidFill>
                <a:latin typeface="Open Sans"/>
              </a:rPr>
              <a:t>, so you want to avoid side effects when possible. Some side effects are more mild like loose stool and some are more serious, such as allergies or a medical complications that can cause severe harm or death. One example of this is when an antibiotic kills the good bacteria, a bacteria called </a:t>
            </a:r>
            <a:r>
              <a:rPr lang="en-CA" sz="1400" i="1" dirty="0" err="1">
                <a:solidFill>
                  <a:srgbClr val="000000"/>
                </a:solidFill>
                <a:latin typeface="Open Sans"/>
              </a:rPr>
              <a:t>C.difficile</a:t>
            </a:r>
            <a:r>
              <a:rPr lang="en-CA" sz="1400" dirty="0">
                <a:solidFill>
                  <a:srgbClr val="000000"/>
                </a:solidFill>
                <a:latin typeface="Open Sans"/>
              </a:rPr>
              <a:t> that may be in small numbers in your body, can grow and cause a serious infection or even death. If you don’t need an antibiotic, avoid it and the possible side effects! </a:t>
            </a:r>
          </a:p>
          <a:p>
            <a:pPr marL="228600" indent="-228600" defTabSz="449263" fontAlgn="auto">
              <a:spcBef>
                <a:spcPts val="240"/>
              </a:spcBef>
              <a:spcAft>
                <a:spcPts val="0"/>
              </a:spcAft>
              <a:buClr>
                <a:srgbClr val="17C0D1"/>
              </a:buClr>
              <a:buFont typeface="+mj-lt"/>
              <a:buAutoNum type="arabicPeriod"/>
              <a:defRPr/>
            </a:pPr>
            <a:r>
              <a:rPr lang="en-CA" sz="1400" dirty="0">
                <a:solidFill>
                  <a:srgbClr val="000000"/>
                </a:solidFill>
                <a:latin typeface="Open Sans"/>
              </a:rPr>
              <a:t>It is possible for the antibiotic to have </a:t>
            </a:r>
            <a:r>
              <a:rPr lang="en-CA" sz="1400" b="1" dirty="0">
                <a:solidFill>
                  <a:srgbClr val="000000"/>
                </a:solidFill>
                <a:latin typeface="Open Sans"/>
              </a:rPr>
              <a:t>reactions with other medicine </a:t>
            </a:r>
            <a:r>
              <a:rPr lang="en-CA" sz="1400" dirty="0">
                <a:solidFill>
                  <a:srgbClr val="000000"/>
                </a:solidFill>
                <a:latin typeface="Open Sans"/>
              </a:rPr>
              <a:t>you are taking. If you don’t need the antibiotic, you can avoid the possible interactions too!</a:t>
            </a:r>
          </a:p>
          <a:p>
            <a:pPr marL="228600" indent="-228600" defTabSz="449263" fontAlgn="auto">
              <a:spcBef>
                <a:spcPts val="240"/>
              </a:spcBef>
              <a:spcAft>
                <a:spcPts val="0"/>
              </a:spcAft>
              <a:buClr>
                <a:srgbClr val="17C0D1"/>
              </a:buClr>
              <a:buFont typeface="+mj-lt"/>
              <a:buAutoNum type="arabicPeriod"/>
              <a:defRPr/>
            </a:pPr>
            <a:r>
              <a:rPr lang="en-CA" sz="1400" dirty="0">
                <a:solidFill>
                  <a:srgbClr val="000000"/>
                </a:solidFill>
                <a:latin typeface="Open Sans"/>
              </a:rPr>
              <a:t>When bacteria are in the presence of antibiotics they can mutate or change so they are no longer killed by the antibiotic. This is called </a:t>
            </a:r>
            <a:r>
              <a:rPr lang="en-CA" sz="1400" b="1" dirty="0">
                <a:solidFill>
                  <a:srgbClr val="000000"/>
                </a:solidFill>
                <a:latin typeface="Open Sans"/>
              </a:rPr>
              <a:t>antibiotic resistance</a:t>
            </a:r>
            <a:r>
              <a:rPr lang="en-CA" sz="1400" dirty="0">
                <a:solidFill>
                  <a:srgbClr val="000000"/>
                </a:solidFill>
                <a:latin typeface="Open Sans"/>
              </a:rPr>
              <a:t>. When bacteria develop antibiotic resistance, the antibiotic no longer works and you can have an infection that is more difficult, or impossible, to treat. When you save antibiotics for when they are needed, you help preserve antibiotics for future infections to treat yourself and the next generation. </a:t>
            </a:r>
          </a:p>
        </p:txBody>
      </p:sp>
    </p:spTree>
    <p:extLst>
      <p:ext uri="{BB962C8B-B14F-4D97-AF65-F5344CB8AC3E}">
        <p14:creationId xmlns:p14="http://schemas.microsoft.com/office/powerpoint/2010/main" val="287764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3-5 min partner</a:t>
            </a:r>
            <a:r>
              <a:rPr lang="en-CA" baseline="0" dirty="0"/>
              <a:t> or small group discussion</a:t>
            </a:r>
            <a:endParaRPr lang="en-US" dirty="0"/>
          </a:p>
        </p:txBody>
      </p:sp>
    </p:spTree>
    <p:extLst>
      <p:ext uri="{BB962C8B-B14F-4D97-AF65-F5344CB8AC3E}">
        <p14:creationId xmlns:p14="http://schemas.microsoft.com/office/powerpoint/2010/main" val="37582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228600" indent="-228600" defTabSz="449263" fontAlgn="auto">
              <a:spcBef>
                <a:spcPct val="20000"/>
              </a:spcBef>
              <a:spcAft>
                <a:spcPts val="0"/>
              </a:spcAft>
              <a:buClr>
                <a:srgbClr val="17C0D1"/>
              </a:buClr>
              <a:buFont typeface="+mj-lt"/>
              <a:buAutoNum type="arabicPeriod"/>
              <a:defRPr/>
            </a:pPr>
            <a:r>
              <a:rPr lang="en-CA" sz="1400" dirty="0">
                <a:solidFill>
                  <a:srgbClr val="000000"/>
                </a:solidFill>
                <a:latin typeface="Open Sans"/>
              </a:rPr>
              <a:t>People should never take an antibiotic without a health care providers prescription. Do not take antibiotics prescribed to other people, and discard any leftover unused antibiotics at the pharmacy. </a:t>
            </a:r>
          </a:p>
          <a:p>
            <a:pPr marL="228600" indent="-228600" defTabSz="449263" fontAlgn="auto">
              <a:spcBef>
                <a:spcPct val="20000"/>
              </a:spcBef>
              <a:spcAft>
                <a:spcPts val="0"/>
              </a:spcAft>
              <a:buClr>
                <a:srgbClr val="17C0D1"/>
              </a:buClr>
              <a:buFont typeface="+mj-lt"/>
              <a:buAutoNum type="arabicPeriod"/>
              <a:defRPr/>
            </a:pPr>
            <a:r>
              <a:rPr lang="en-CA" sz="1400" dirty="0">
                <a:solidFill>
                  <a:srgbClr val="000000"/>
                </a:solidFill>
                <a:latin typeface="Open Sans"/>
              </a:rPr>
              <a:t>No antibiotics are needed for viral infections – colds, influenza, and COVID-19 are all viral infections.</a:t>
            </a:r>
          </a:p>
          <a:p>
            <a:pPr marL="228600" indent="-228600" defTabSz="449263" fontAlgn="auto">
              <a:spcBef>
                <a:spcPct val="20000"/>
              </a:spcBef>
              <a:spcAft>
                <a:spcPts val="0"/>
              </a:spcAft>
              <a:buClr>
                <a:srgbClr val="17C0D1"/>
              </a:buClr>
              <a:buFont typeface="+mj-lt"/>
              <a:buAutoNum type="arabicPeriod"/>
              <a:defRPr/>
            </a:pPr>
            <a:r>
              <a:rPr lang="en-CA" sz="1400" dirty="0">
                <a:solidFill>
                  <a:srgbClr val="000000"/>
                </a:solidFill>
                <a:latin typeface="Open Sans"/>
              </a:rPr>
              <a:t>The presence of bacteria found in urine cultures without signs and symptoms of sickness does not warrant an antibiotic. When you have bacteria in your urine without having signs of a sickness, it is called asymptomatic bacteriuria. Over age 80, 50% of women and 30% of men have bacteria in their urine but it is not causing an infection. Testing urine without a reason leads to unnecessary antibiotic use. When there are symptoms, try rehydration first. Only test urine when there is a medical reason. </a:t>
            </a:r>
          </a:p>
          <a:p>
            <a:pPr marL="228600" indent="-228600" defTabSz="449263" fontAlgn="auto">
              <a:spcBef>
                <a:spcPct val="20000"/>
              </a:spcBef>
              <a:spcAft>
                <a:spcPts val="0"/>
              </a:spcAft>
              <a:buClr>
                <a:srgbClr val="17C0D1"/>
              </a:buClr>
              <a:buFont typeface="+mj-lt"/>
              <a:buAutoNum type="arabicPeriod"/>
              <a:defRPr/>
            </a:pPr>
            <a:r>
              <a:rPr lang="en-CA" sz="1400" dirty="0">
                <a:solidFill>
                  <a:srgbClr val="000000"/>
                </a:solidFill>
                <a:latin typeface="Open Sans"/>
              </a:rPr>
              <a:t>In some cases an antibiotic may be prescribed prior to dental treatment. However, most simple extractions don’t need antibiotics. The best available evidence now shows that patients with prosthetic joints do not require antibiotics prior to dental care. There are still a small number of heart conditions for which antibiotics are recommended prior to care. Consult with your dentist and update them on any medical conditions or medications, recent surgeries, and/or changes to your health. </a:t>
            </a:r>
          </a:p>
          <a:p>
            <a:endParaRPr lang="en-US" dirty="0"/>
          </a:p>
        </p:txBody>
      </p:sp>
    </p:spTree>
    <p:extLst>
      <p:ext uri="{BB962C8B-B14F-4D97-AF65-F5344CB8AC3E}">
        <p14:creationId xmlns:p14="http://schemas.microsoft.com/office/powerpoint/2010/main" val="1307168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Unnecessary urine testing leads to unnecessary antibiotics. Up to 50% of women and 30% of men in older adulthood have bacteria in their urine without it causing sickness. Make sure you have signs of a sickness before testing urine. </a:t>
            </a:r>
            <a:endParaRPr lang="en-US" dirty="0"/>
          </a:p>
        </p:txBody>
      </p:sp>
    </p:spTree>
    <p:extLst>
      <p:ext uri="{BB962C8B-B14F-4D97-AF65-F5344CB8AC3E}">
        <p14:creationId xmlns:p14="http://schemas.microsoft.com/office/powerpoint/2010/main" val="45765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3-5 min partner or small group discussion</a:t>
            </a:r>
            <a:endParaRPr lang="en-US" dirty="0"/>
          </a:p>
        </p:txBody>
      </p:sp>
    </p:spTree>
    <p:extLst>
      <p:ext uri="{BB962C8B-B14F-4D97-AF65-F5344CB8AC3E}">
        <p14:creationId xmlns:p14="http://schemas.microsoft.com/office/powerpoint/2010/main" val="191005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sz="1400" dirty="0">
                <a:solidFill>
                  <a:srgbClr val="000000"/>
                </a:solidFill>
                <a:latin typeface="Open Sans"/>
              </a:rPr>
              <a:t>Beneficial bacteria are on your skin, in your mouth, nose, and digestive tract. They have many important benefits. One benefit is that they help digest your food. Another is that they crowd out infection causing bacteria and prevent infection. When you take an antibiotic, it kills the good bacteria along with the infection causing bacteria. Without the good bacteria taking up space, there is opportunity for infection causing bacteria to grow and take over. When antibiotics are needed, listen to your doctor and take them to kill the infection causing bacteria. When antibiotics aren’t needed, it is important to avoid them as they can disrupt your microbiome, or the good bacteria in your body. </a:t>
            </a:r>
          </a:p>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endParaRPr lang="en-CA" sz="1400" dirty="0">
              <a:solidFill>
                <a:srgbClr val="000000"/>
              </a:solidFill>
              <a:latin typeface="Open Sans"/>
            </a:endParaRPr>
          </a:p>
          <a:p>
            <a:endParaRPr lang="en-US" dirty="0"/>
          </a:p>
        </p:txBody>
      </p:sp>
    </p:spTree>
    <p:extLst>
      <p:ext uri="{BB962C8B-B14F-4D97-AF65-F5344CB8AC3E}">
        <p14:creationId xmlns:p14="http://schemas.microsoft.com/office/powerpoint/2010/main" val="329877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dirty="0"/>
              <a:t>Reference: </a:t>
            </a:r>
            <a:r>
              <a:rPr lang="en-US" b="0" i="0" dirty="0" err="1">
                <a:solidFill>
                  <a:srgbClr val="606060"/>
                </a:solidFill>
                <a:effectLst/>
                <a:latin typeface="Open Sans" panose="020B0606030504020204" pitchFamily="34" charset="0"/>
              </a:rPr>
              <a:t>Éliás</a:t>
            </a:r>
            <a:r>
              <a:rPr lang="en-US" b="0" i="0" dirty="0">
                <a:solidFill>
                  <a:srgbClr val="606060"/>
                </a:solidFill>
                <a:effectLst/>
                <a:latin typeface="Open Sans" panose="020B0606030504020204" pitchFamily="34" charset="0"/>
              </a:rPr>
              <a:t> AJ, </a:t>
            </a:r>
            <a:r>
              <a:rPr lang="en-US" b="0" i="0" dirty="0" err="1">
                <a:solidFill>
                  <a:srgbClr val="606060"/>
                </a:solidFill>
                <a:effectLst/>
                <a:latin typeface="Open Sans" panose="020B0606030504020204" pitchFamily="34" charset="0"/>
              </a:rPr>
              <a:t>Barna</a:t>
            </a:r>
            <a:r>
              <a:rPr lang="en-US" b="0" i="0" dirty="0">
                <a:solidFill>
                  <a:srgbClr val="606060"/>
                </a:solidFill>
                <a:effectLst/>
                <a:latin typeface="Open Sans" panose="020B0606030504020204" pitchFamily="34" charset="0"/>
              </a:rPr>
              <a:t> V, </a:t>
            </a:r>
            <a:r>
              <a:rPr lang="en-US" b="0" i="0" dirty="0" err="1">
                <a:solidFill>
                  <a:srgbClr val="606060"/>
                </a:solidFill>
                <a:effectLst/>
                <a:latin typeface="Open Sans" panose="020B0606030504020204" pitchFamily="34" charset="0"/>
              </a:rPr>
              <a:t>Patoni</a:t>
            </a:r>
            <a:r>
              <a:rPr lang="en-US" b="0" i="0" dirty="0">
                <a:solidFill>
                  <a:srgbClr val="606060"/>
                </a:solidFill>
                <a:effectLst/>
                <a:latin typeface="Open Sans" panose="020B0606030504020204" pitchFamily="34" charset="0"/>
              </a:rPr>
              <a:t> C, et al. Probiotic supplementation during antibiotic treatment is unjustified in maintaining the gut microbiome diversity: a systematic review and meta-analysis. BMC Med. 2023;21(1):1-18. doi:10.1186/s12916-023-02961-0</a:t>
            </a:r>
          </a:p>
          <a:p>
            <a:endParaRPr lang="en-US" dirty="0"/>
          </a:p>
        </p:txBody>
      </p:sp>
    </p:spTree>
    <p:extLst>
      <p:ext uri="{BB962C8B-B14F-4D97-AF65-F5344CB8AC3E}">
        <p14:creationId xmlns:p14="http://schemas.microsoft.com/office/powerpoint/2010/main" val="115085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342900" indent="-342900">
              <a:buAutoNum type="arabicPeriod"/>
            </a:pPr>
            <a:r>
              <a:rPr lang="en-CA" dirty="0"/>
              <a:t>Pass out bingo cards and pens/markers</a:t>
            </a:r>
            <a:r>
              <a:rPr lang="en-CA" baseline="0" dirty="0"/>
              <a:t> to participants.</a:t>
            </a:r>
          </a:p>
          <a:p>
            <a:pPr marL="342900" indent="-342900">
              <a:buAutoNum type="arabicPeriod"/>
            </a:pPr>
            <a:r>
              <a:rPr lang="en-CA" baseline="0" dirty="0"/>
              <a:t>Listen to the question and mark one box with the correct answer. Whoever has a line of five squares in any direction and first yells “BINGO” is the winner. Everyone can mark the free square now. </a:t>
            </a:r>
          </a:p>
          <a:p>
            <a:pPr marL="342900" indent="-342900">
              <a:buAutoNum type="arabicPeriod"/>
            </a:pPr>
            <a:r>
              <a:rPr lang="en-CA" baseline="0" dirty="0"/>
              <a:t>Hand out a prize to the winner.</a:t>
            </a:r>
            <a:endParaRPr lang="en-US" dirty="0"/>
          </a:p>
        </p:txBody>
      </p:sp>
    </p:spTree>
    <p:extLst>
      <p:ext uri="{BB962C8B-B14F-4D97-AF65-F5344CB8AC3E}">
        <p14:creationId xmlns:p14="http://schemas.microsoft.com/office/powerpoint/2010/main" val="248874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fontAlgn="auto">
              <a:spcBef>
                <a:spcPct val="20000"/>
              </a:spcBef>
              <a:spcAft>
                <a:spcPts val="0"/>
              </a:spcAft>
              <a:buClr>
                <a:srgbClr val="17C0D1"/>
              </a:buClr>
              <a:defRPr/>
            </a:pPr>
            <a:r>
              <a:rPr lang="en-CA" sz="1400" dirty="0">
                <a:solidFill>
                  <a:srgbClr val="000000"/>
                </a:solidFill>
                <a:latin typeface="Open Sans"/>
              </a:rPr>
              <a:t>Participants may talk about fear of bacteria and germs. Validate participants that some bacteria do cause infections, and we need to be careful to wash hands and promote health. Bacteria and viruses are different organisms that can both cause sickness, but they need different treatments. Who has seen advertising that makes all bacteria seem bad?</a:t>
            </a:r>
            <a:r>
              <a:rPr lang="en-CA" sz="1400" baseline="0" dirty="0">
                <a:solidFill>
                  <a:srgbClr val="000000"/>
                </a:solidFill>
                <a:latin typeface="Open Sans"/>
              </a:rPr>
              <a:t> </a:t>
            </a:r>
            <a:endParaRPr lang="en-CA" sz="1400" dirty="0">
              <a:solidFill>
                <a:srgbClr val="000000"/>
              </a:solidFill>
              <a:latin typeface="Open Sans"/>
            </a:endParaRPr>
          </a:p>
        </p:txBody>
      </p:sp>
    </p:spTree>
    <p:extLst>
      <p:ext uri="{BB962C8B-B14F-4D97-AF65-F5344CB8AC3E}">
        <p14:creationId xmlns:p14="http://schemas.microsoft.com/office/powerpoint/2010/main" val="9644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a:ln/>
        </p:spPr>
      </p:sp>
      <p:sp>
        <p:nvSpPr>
          <p:cNvPr id="239618"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endParaRPr lang="en-CA" dirty="0">
              <a:latin typeface="Arial" charset="0"/>
              <a:cs typeface="Arial" charset="0"/>
            </a:endParaRPr>
          </a:p>
        </p:txBody>
      </p:sp>
    </p:spTree>
    <p:extLst>
      <p:ext uri="{BB962C8B-B14F-4D97-AF65-F5344CB8AC3E}">
        <p14:creationId xmlns:p14="http://schemas.microsoft.com/office/powerpoint/2010/main" val="2060799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a:ln/>
        </p:spPr>
      </p:sp>
      <p:sp>
        <p:nvSpPr>
          <p:cNvPr id="239618"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CA" dirty="0">
                <a:latin typeface="Arial" charset="0"/>
                <a:cs typeface="Arial" charset="0"/>
              </a:rPr>
              <a:t>Put stickers in participants health promotion passports</a:t>
            </a:r>
            <a:r>
              <a:rPr lang="en-CA" baseline="0" dirty="0">
                <a:latin typeface="Arial" charset="0"/>
                <a:cs typeface="Arial" charset="0"/>
              </a:rPr>
              <a:t> as a certification of completion. </a:t>
            </a:r>
            <a:endParaRPr lang="en-CA" dirty="0">
              <a:latin typeface="Arial" charset="0"/>
              <a:cs typeface="Arial" charset="0"/>
            </a:endParaRPr>
          </a:p>
        </p:txBody>
      </p:sp>
    </p:spTree>
    <p:extLst>
      <p:ext uri="{BB962C8B-B14F-4D97-AF65-F5344CB8AC3E}">
        <p14:creationId xmlns:p14="http://schemas.microsoft.com/office/powerpoint/2010/main" val="14659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Have 3-5 minute discussion with partners or small</a:t>
            </a:r>
            <a:r>
              <a:rPr lang="en-CA" baseline="0" dirty="0"/>
              <a:t> groups. </a:t>
            </a:r>
            <a:endParaRPr lang="en-US" dirty="0"/>
          </a:p>
        </p:txBody>
      </p:sp>
    </p:spTree>
    <p:extLst>
      <p:ext uri="{BB962C8B-B14F-4D97-AF65-F5344CB8AC3E}">
        <p14:creationId xmlns:p14="http://schemas.microsoft.com/office/powerpoint/2010/main" val="3678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sz="1400" dirty="0">
                <a:solidFill>
                  <a:srgbClr val="000000"/>
                </a:solidFill>
                <a:latin typeface="Arial"/>
                <a:ea typeface="Arial"/>
                <a:cs typeface="Arial"/>
                <a:sym typeface="Arial" charset="0"/>
              </a:rPr>
              <a:t>Antibiotics are a class of medicine to kill bacteria that cause bacterial infections. Our modern medical system relies on antibiotics for treatments and surgeries. Joint replacements, caesarean sections, organ transplant, burn therapy, and cancer therapy all rely on antibiotics. </a:t>
            </a:r>
            <a:endParaRPr lang="en-US" dirty="0"/>
          </a:p>
        </p:txBody>
      </p:sp>
    </p:spTree>
    <p:extLst>
      <p:ext uri="{BB962C8B-B14F-4D97-AF65-F5344CB8AC3E}">
        <p14:creationId xmlns:p14="http://schemas.microsoft.com/office/powerpoint/2010/main" val="28985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sz="1400" dirty="0">
                <a:solidFill>
                  <a:srgbClr val="000000"/>
                </a:solidFill>
                <a:latin typeface="Arial"/>
                <a:ea typeface="Arial"/>
                <a:cs typeface="Arial"/>
                <a:sym typeface="Arial" charset="0"/>
              </a:rPr>
              <a:t>Antibiotics do not have any effect on viruses. Did you know that most colds and flus are viruses? Viral infections such as colds, influenza, and COVID-19 don’t need antibiotics. </a:t>
            </a:r>
          </a:p>
          <a:p>
            <a:endParaRPr lang="en-US" dirty="0"/>
          </a:p>
        </p:txBody>
      </p:sp>
    </p:spTree>
    <p:extLst>
      <p:ext uri="{BB962C8B-B14F-4D97-AF65-F5344CB8AC3E}">
        <p14:creationId xmlns:p14="http://schemas.microsoft.com/office/powerpoint/2010/main" val="211951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3-5 min</a:t>
            </a:r>
            <a:r>
              <a:rPr lang="en-CA" baseline="0" dirty="0"/>
              <a:t> partner or small group discussion</a:t>
            </a:r>
            <a:endParaRPr lang="en-US" dirty="0"/>
          </a:p>
        </p:txBody>
      </p:sp>
    </p:spTree>
    <p:extLst>
      <p:ext uri="{BB962C8B-B14F-4D97-AF65-F5344CB8AC3E}">
        <p14:creationId xmlns:p14="http://schemas.microsoft.com/office/powerpoint/2010/main" val="89607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sz="1400" dirty="0">
                <a:solidFill>
                  <a:srgbClr val="000000"/>
                </a:solidFill>
                <a:latin typeface="Open Sans"/>
              </a:rPr>
              <a:t>Beneficial bacteria are on your skin, in your mouth, nose, and digestive tract. They have many important benefits. One benefit is that they help digest your food. Another is that they crowd out infection causing bacteria and prevent infection. When you take an antibiotic, it kills the good bacteria along with the infection causing bacteria. Without the good bacteria taking up space, there is opportunity for infection causing bacteria to grow and take over. When antibiotics are needed, listen to your doctor and take them to kill the infection causing bacteria. When antibiotics aren’t needed, it is important to avoid them as they can disrupt your microbiome, or the good bacteria in your body. </a:t>
            </a:r>
            <a:endParaRPr lang="en-CA" sz="1400" dirty="0">
              <a:solidFill>
                <a:srgbClr val="000000"/>
              </a:solidFill>
            </a:endParaRPr>
          </a:p>
          <a:p>
            <a:endParaRPr lang="en-US" dirty="0"/>
          </a:p>
        </p:txBody>
      </p:sp>
    </p:spTree>
    <p:extLst>
      <p:ext uri="{BB962C8B-B14F-4D97-AF65-F5344CB8AC3E}">
        <p14:creationId xmlns:p14="http://schemas.microsoft.com/office/powerpoint/2010/main" val="160715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85750" indent="-285750" eaLnBrk="1" hangingPunct="1">
              <a:buFont typeface="Arial" charset="0"/>
              <a:buChar char="•"/>
            </a:pPr>
            <a:r>
              <a:rPr lang="en-US" dirty="0">
                <a:latin typeface="Arial" charset="0"/>
                <a:cs typeface="Arial" charset="0"/>
              </a:rPr>
              <a:t>Penicillin was discovered by Alexander Fleming in 1928 but was not widely used until World War II to treat war amputations and wounds, as shown in this World War II poster.  </a:t>
            </a:r>
            <a:r>
              <a:rPr lang="en-CA" dirty="0">
                <a:latin typeface="Arial" charset="0"/>
                <a:cs typeface="Arial" charset="0"/>
              </a:rPr>
              <a:t>The poster was to educate people on the new medicine and how it was helping the war effort. </a:t>
            </a:r>
          </a:p>
          <a:p>
            <a:pPr marL="285750" indent="-285750" eaLnBrk="1" hangingPunct="1">
              <a:buFont typeface="Arial" charset="0"/>
              <a:buChar char="•"/>
            </a:pPr>
            <a:r>
              <a:rPr lang="en-US" dirty="0">
                <a:latin typeface="Arial" charset="0"/>
                <a:cs typeface="Arial" charset="0"/>
              </a:rPr>
              <a:t>Soon after antibiotics were introduced into medical practice, reports of antibiotic resistance began to emerge in the medical literature. Antibiotic resistance is when the bacteria change, and they are no longer killed by the medicine. Here is an early article about antibiotic resistance, which appeared in the Journal of the American Medical Association in 1947. Scientists and researchers found</a:t>
            </a:r>
            <a:r>
              <a:rPr lang="en-US" baseline="0" dirty="0">
                <a:latin typeface="Arial" charset="0"/>
                <a:cs typeface="Arial" charset="0"/>
              </a:rPr>
              <a:t> that bacteria that used to be killed by an antibiotic were no longer killed because the bacteria were changing. They termed this “antibiotic resistance” because the bacteria was resisting the effects of the antibiotic. Sometimes you hear the word superbug which means the bacteria is resistant to one or more antibiotics. </a:t>
            </a:r>
            <a:endParaRPr lang="en-US" dirty="0">
              <a:latin typeface="Arial" charset="0"/>
              <a:cs typeface="Arial" charset="0"/>
            </a:endParaRPr>
          </a:p>
          <a:p>
            <a:pPr marL="285750" indent="-285750" eaLnBrk="1" hangingPunct="1">
              <a:buFont typeface="Arial" charset="0"/>
              <a:buChar char="•"/>
            </a:pPr>
            <a:endParaRPr lang="en-US" dirty="0">
              <a:latin typeface="Arial" charset="0"/>
              <a:cs typeface="Arial" charset="0"/>
            </a:endParaRPr>
          </a:p>
        </p:txBody>
      </p:sp>
    </p:spTree>
    <p:extLst>
      <p:ext uri="{BB962C8B-B14F-4D97-AF65-F5344CB8AC3E}">
        <p14:creationId xmlns:p14="http://schemas.microsoft.com/office/powerpoint/2010/main" val="118631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449263" rtl="0" eaLnBrk="0" fontAlgn="auto" latinLnBrk="0" hangingPunct="0">
              <a:lnSpc>
                <a:spcPct val="100000"/>
              </a:lnSpc>
              <a:spcBef>
                <a:spcPts val="240"/>
              </a:spcBef>
              <a:spcAft>
                <a:spcPts val="0"/>
              </a:spcAft>
              <a:buClr>
                <a:srgbClr val="17C0D1"/>
              </a:buClr>
              <a:buSzTx/>
              <a:buFont typeface="+mj-lt"/>
              <a:buNone/>
              <a:tabLst/>
              <a:defRPr/>
            </a:pPr>
            <a:r>
              <a:rPr lang="en-CA" sz="1400" dirty="0">
                <a:solidFill>
                  <a:srgbClr val="000000"/>
                </a:solidFill>
                <a:latin typeface="Open Sans"/>
              </a:rPr>
              <a:t>Here is a video that shows how antibiotic resistance happens. You can see that the bacteria change and evolve to survive</a:t>
            </a:r>
            <a:r>
              <a:rPr lang="en-CA" sz="1400">
                <a:solidFill>
                  <a:srgbClr val="000000"/>
                </a:solidFill>
                <a:latin typeface="Open Sans"/>
              </a:rPr>
              <a:t>. Avoiding </a:t>
            </a:r>
            <a:r>
              <a:rPr lang="en-CA" sz="1400" dirty="0">
                <a:solidFill>
                  <a:srgbClr val="000000"/>
                </a:solidFill>
                <a:latin typeface="Open Sans"/>
              </a:rPr>
              <a:t>antibiotics unless they are needed helps to save them for when we need them and for future generations.</a:t>
            </a:r>
          </a:p>
        </p:txBody>
      </p:sp>
    </p:spTree>
    <p:extLst>
      <p:ext uri="{BB962C8B-B14F-4D97-AF65-F5344CB8AC3E}">
        <p14:creationId xmlns:p14="http://schemas.microsoft.com/office/powerpoint/2010/main" val="2846156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flip="none" rotWithShape="1">
          <a:gsLst>
            <a:gs pos="0">
              <a:schemeClr val="accent4"/>
            </a:gs>
            <a:gs pos="100000">
              <a:schemeClr val="accent4">
                <a:lumMod val="52000"/>
              </a:schemeClr>
            </a:gs>
          </a:gsLst>
          <a:lin ang="2700000" scaled="1"/>
          <a:tileRect/>
        </a:gra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bg1"/>
                </a:solidFill>
                <a:latin typeface="+mn-lt"/>
              </a:defRPr>
            </a:lvl1pPr>
          </a:lstStyle>
          <a:p>
            <a:fld id="{EB591610-8F35-4B6C-AE74-4A075B34BC29}" type="slidenum">
              <a:rPr lang="en-CA" smtClean="0"/>
              <a:pPr/>
              <a:t>‹#›</a:t>
            </a:fld>
            <a:endParaRPr lang="en-CA" dirty="0"/>
          </a:p>
        </p:txBody>
      </p:sp>
      <p:sp>
        <p:nvSpPr>
          <p:cNvPr id="16" name="Shape 11"/>
          <p:cNvSpPr txBox="1">
            <a:spLocks noGrp="1"/>
          </p:cNvSpPr>
          <p:nvPr>
            <p:ph type="ctrTitle" hasCustomPrompt="1"/>
          </p:nvPr>
        </p:nvSpPr>
        <p:spPr>
          <a:xfrm>
            <a:off x="611189" y="1557375"/>
            <a:ext cx="7898393" cy="347572"/>
          </a:xfrm>
          <a:prstGeom prst="rect">
            <a:avLst/>
          </a:prstGeom>
        </p:spPr>
        <p:txBody>
          <a:bodyPr spcFirstLastPara="1" wrap="square" lIns="0" tIns="0" rIns="0" bIns="0" anchor="t" anchorCtr="0"/>
          <a:lstStyle>
            <a:lvl1pPr lvl="0">
              <a:lnSpc>
                <a:spcPct val="80000"/>
              </a:lnSpc>
              <a:spcBef>
                <a:spcPts val="0"/>
              </a:spcBef>
              <a:spcAft>
                <a:spcPts val="0"/>
              </a:spcAft>
              <a:buClr>
                <a:srgbClr val="FFFFFF"/>
              </a:buClr>
              <a:buSzPts val="4800"/>
              <a:buNone/>
              <a:defRPr sz="3600" b="1" cap="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r>
              <a:rPr lang="en-US" dirty="0"/>
              <a:t>Header title</a:t>
            </a:r>
            <a:endParaRPr dirty="0"/>
          </a:p>
        </p:txBody>
      </p:sp>
      <p:sp>
        <p:nvSpPr>
          <p:cNvPr id="17" name="Text Placeholder 14"/>
          <p:cNvSpPr>
            <a:spLocks noGrp="1"/>
          </p:cNvSpPr>
          <p:nvPr>
            <p:ph type="body" sz="quarter" idx="13" hasCustomPrompt="1"/>
          </p:nvPr>
        </p:nvSpPr>
        <p:spPr>
          <a:xfrm>
            <a:off x="613575" y="2117847"/>
            <a:ext cx="7898393" cy="216000"/>
          </a:xfrm>
        </p:spPr>
        <p:txBody>
          <a:bodyPr lIns="0" tIns="0" rIns="0" bIns="0" anchor="t"/>
          <a:lstStyle>
            <a:lvl1pPr marL="0" indent="0">
              <a:spcBef>
                <a:spcPts val="0"/>
              </a:spcBef>
              <a:buNone/>
              <a:defRPr sz="18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Header subtitle</a:t>
            </a:r>
          </a:p>
        </p:txBody>
      </p:sp>
      <p:sp>
        <p:nvSpPr>
          <p:cNvPr id="18" name="Rectangle 17"/>
          <p:cNvSpPr/>
          <p:nvPr userDrawn="1"/>
        </p:nvSpPr>
        <p:spPr>
          <a:xfrm>
            <a:off x="61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Rectangle 18"/>
          <p:cNvSpPr/>
          <p:nvPr userDrawn="1"/>
        </p:nvSpPr>
        <p:spPr>
          <a:xfrm>
            <a:off x="97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Rectangle 19"/>
          <p:cNvSpPr/>
          <p:nvPr userDrawn="1"/>
        </p:nvSpPr>
        <p:spPr>
          <a:xfrm>
            <a:off x="133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239917294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a:spLocks noGrp="1"/>
          </p:cNvSpPr>
          <p:nvPr>
            <p:ph type="title"/>
          </p:nvPr>
        </p:nvSpPr>
        <p:spPr>
          <a:xfrm>
            <a:off x="389258" y="261127"/>
            <a:ext cx="3822703"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7"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280884117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9090248" y="0"/>
            <a:ext cx="53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56995997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userDrawn="1">
  <p:cSld name="1_Title + 1 column">
    <p:spTree>
      <p:nvGrpSpPr>
        <p:cNvPr id="1" name="Shape 21"/>
        <p:cNvGrpSpPr/>
        <p:nvPr/>
      </p:nvGrpSpPr>
      <p:grpSpPr>
        <a:xfrm>
          <a:off x="0" y="0"/>
          <a:ext cx="0" cy="0"/>
          <a:chOff x="0" y="0"/>
          <a:chExt cx="0" cy="0"/>
        </a:xfrm>
      </p:grpSpPr>
      <p:sp>
        <p:nvSpPr>
          <p:cNvPr id="4" name="Shape 25"/>
          <p:cNvSpPr/>
          <p:nvPr userDrawn="1"/>
        </p:nvSpPr>
        <p:spPr>
          <a:xfrm rot="5400000">
            <a:off x="4548981" y="-3853656"/>
            <a:ext cx="33338" cy="9144000"/>
          </a:xfrm>
          <a:prstGeom prst="rect">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 name="Shape 25"/>
          <p:cNvSpPr>
            <a:spLocks noChangeArrowheads="1"/>
          </p:cNvSpPr>
          <p:nvPr userDrawn="1"/>
        </p:nvSpPr>
        <p:spPr bwMode="auto">
          <a:xfrm rot="5400000">
            <a:off x="4750594" y="-3652044"/>
            <a:ext cx="33338" cy="8740775"/>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6" name="Shape 25"/>
          <p:cNvSpPr>
            <a:spLocks noChangeArrowheads="1"/>
          </p:cNvSpPr>
          <p:nvPr userDrawn="1"/>
        </p:nvSpPr>
        <p:spPr bwMode="auto">
          <a:xfrm rot="5400000">
            <a:off x="5041106" y="-3367881"/>
            <a:ext cx="33338" cy="8172450"/>
          </a:xfrm>
          <a:prstGeom prst="rect">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3" name="Title 1"/>
          <p:cNvSpPr>
            <a:spLocks noGrp="1"/>
          </p:cNvSpPr>
          <p:nvPr>
            <p:ph type="title"/>
          </p:nvPr>
        </p:nvSpPr>
        <p:spPr>
          <a:xfrm>
            <a:off x="389257" y="261127"/>
            <a:ext cx="8353424" cy="306443"/>
          </a:xfrm>
        </p:spPr>
        <p:txBody>
          <a:bodyPr lIns="0" tIns="0" rIns="0" bIns="0"/>
          <a:lstStyle>
            <a:lvl1pPr>
              <a:defRPr>
                <a:solidFill>
                  <a:schemeClr val="tx1">
                    <a:lumMod val="75000"/>
                    <a:lumOff val="25000"/>
                  </a:schemeClr>
                </a:solidFill>
              </a:defRPr>
            </a:lvl1pPr>
          </a:lstStyle>
          <a:p>
            <a:r>
              <a:rPr lang="en-US" dirty="0"/>
              <a:t>Click to edit Master title style</a:t>
            </a:r>
            <a:endParaRPr lang="en-CA" dirty="0"/>
          </a:p>
        </p:txBody>
      </p:sp>
      <p:sp>
        <p:nvSpPr>
          <p:cNvPr id="15" name="Text Placeholder 14"/>
          <p:cNvSpPr>
            <a:spLocks noGrp="1"/>
          </p:cNvSpPr>
          <p:nvPr>
            <p:ph type="body" sz="quarter" idx="12"/>
          </p:nvPr>
        </p:nvSpPr>
        <p:spPr>
          <a:xfrm>
            <a:off x="395289" y="951310"/>
            <a:ext cx="7056437"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1pPr>
            <a:lvl2pPr marL="9144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2pPr>
            <a:lvl3pPr marL="13716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3pPr>
            <a:lvl4pPr marL="18288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4pPr>
            <a:lvl5pPr marL="22860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2"/>
          <p:cNvSpPr>
            <a:spLocks noGrp="1"/>
          </p:cNvSpPr>
          <p:nvPr>
            <p:ph type="sldNum" sz="quarter" idx="13"/>
          </p:nvPr>
        </p:nvSpPr>
        <p:spPr>
          <a:xfrm>
            <a:off x="7878763" y="4557713"/>
            <a:ext cx="865187" cy="273050"/>
          </a:xfrm>
        </p:spPr>
        <p:txBody>
          <a:bodyPr lIns="0" tIns="0" rIns="0" bIns="0" anchor="b"/>
          <a:lstStyle>
            <a:lvl1pPr>
              <a:defRPr/>
            </a:lvl1pPr>
          </a:lstStyle>
          <a:p>
            <a:fld id="{31D5B90E-FEBA-4C2F-B9F7-2D79E87B4050}" type="slidenum">
              <a:rPr lang="en-CA"/>
              <a:pPr/>
              <a:t>‹#›</a:t>
            </a:fld>
            <a:endParaRPr lang="en-CA"/>
          </a:p>
        </p:txBody>
      </p:sp>
    </p:spTree>
    <p:extLst>
      <p:ext uri="{BB962C8B-B14F-4D97-AF65-F5344CB8AC3E}">
        <p14:creationId xmlns:p14="http://schemas.microsoft.com/office/powerpoint/2010/main" val="42918144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06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6662-3F34-0D4B-A959-BED76694EE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A32180-91B2-A547-8E6B-511BB0986E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018645-6D3C-DB43-9FC6-079A6E02723F}"/>
              </a:ext>
            </a:extLst>
          </p:cNvPr>
          <p:cNvSpPr>
            <a:spLocks noGrp="1"/>
          </p:cNvSpPr>
          <p:nvPr>
            <p:ph type="dt" sz="half" idx="10"/>
          </p:nvPr>
        </p:nvSpPr>
        <p:spPr/>
        <p:txBody>
          <a:bodyPr/>
          <a:lstStyle/>
          <a:p>
            <a:fld id="{403CB87E-4591-47A1-9046-CF63F17215EF}" type="datetime2">
              <a:rPr lang="en-US" smtClean="0"/>
              <a:t>Friday, February 7, 2025</a:t>
            </a:fld>
            <a:endParaRPr lang="en-US" dirty="0"/>
          </a:p>
        </p:txBody>
      </p:sp>
      <p:sp>
        <p:nvSpPr>
          <p:cNvPr id="5" name="Footer Placeholder 4">
            <a:extLst>
              <a:ext uri="{FF2B5EF4-FFF2-40B4-BE49-F238E27FC236}">
                <a16:creationId xmlns:a16="http://schemas.microsoft.com/office/drawing/2014/main" id="{93222856-BFBD-6E4E-A4A9-0F84E925EBF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18009EB-2A19-C742-A71B-92FEE2DE03EF}"/>
              </a:ext>
            </a:extLst>
          </p:cNvPr>
          <p:cNvSpPr>
            <a:spLocks noGrp="1"/>
          </p:cNvSpPr>
          <p:nvPr>
            <p:ph type="sldNum" sz="quarter" idx="12"/>
          </p:nvPr>
        </p:nvSpPr>
        <p:spPr/>
        <p:txBody>
          <a:bodyPr/>
          <a:lstStyle/>
          <a:p>
            <a:fld id="{3A4F6043-7A67-491B-98BC-F933DED7226D}" type="slidenum">
              <a:rPr lang="en-US" smtClean="0"/>
              <a:t>‹#›</a:t>
            </a:fld>
            <a:endParaRPr lang="en-US"/>
          </a:p>
        </p:txBody>
      </p:sp>
    </p:spTree>
    <p:extLst>
      <p:ext uri="{BB962C8B-B14F-4D97-AF65-F5344CB8AC3E}">
        <p14:creationId xmlns:p14="http://schemas.microsoft.com/office/powerpoint/2010/main" val="312960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3" name="Title 1"/>
          <p:cNvSpPr>
            <a:spLocks noGrp="1"/>
          </p:cNvSpPr>
          <p:nvPr>
            <p:ph type="title"/>
          </p:nvPr>
        </p:nvSpPr>
        <p:spPr>
          <a:xfrm>
            <a:off x="611188" y="442825"/>
            <a:ext cx="7921626" cy="306443"/>
          </a:xfrm>
        </p:spPr>
        <p:txBody>
          <a:bodyPr lIns="0" tIns="0" rIns="0" bIns="0"/>
          <a:lstStyle>
            <a:lvl1pPr>
              <a:defRPr sz="28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10" name="Text Placeholder 14"/>
          <p:cNvSpPr>
            <a:spLocks noGrp="1"/>
          </p:cNvSpPr>
          <p:nvPr>
            <p:ph type="body" sz="quarter" idx="13"/>
          </p:nvPr>
        </p:nvSpPr>
        <p:spPr>
          <a:xfrm>
            <a:off x="611188" y="951707"/>
            <a:ext cx="684113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marL="9144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marL="13716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marL="18288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marL="22860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26079689"/>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3" name="Title 1"/>
          <p:cNvSpPr>
            <a:spLocks noGrp="1"/>
          </p:cNvSpPr>
          <p:nvPr>
            <p:ph type="title"/>
          </p:nvPr>
        </p:nvSpPr>
        <p:spPr>
          <a:xfrm>
            <a:off x="611188" y="1689243"/>
            <a:ext cx="7921626" cy="306443"/>
          </a:xfrm>
        </p:spPr>
        <p:txBody>
          <a:bodyPr lIns="0" tIns="0" rIns="0" bIns="0"/>
          <a:lstStyle>
            <a:lvl1pPr>
              <a:defRPr sz="54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9" name="Rectangle 8"/>
          <p:cNvSpPr/>
          <p:nvPr userDrawn="1"/>
        </p:nvSpPr>
        <p:spPr>
          <a:xfrm>
            <a:off x="618306" y="1545227"/>
            <a:ext cx="360000" cy="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Rectangle 14"/>
          <p:cNvSpPr/>
          <p:nvPr userDrawn="1"/>
        </p:nvSpPr>
        <p:spPr>
          <a:xfrm>
            <a:off x="978306" y="1545227"/>
            <a:ext cx="3600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Rectangle 15"/>
          <p:cNvSpPr/>
          <p:nvPr userDrawn="1"/>
        </p:nvSpPr>
        <p:spPr>
          <a:xfrm>
            <a:off x="1338306" y="1545227"/>
            <a:ext cx="360000" cy="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766151795"/>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guide id="8" orient="horz" pos="3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1" name="Shape 25"/>
          <p:cNvSpPr/>
          <p:nvPr userDrawn="1"/>
        </p:nvSpPr>
        <p:spPr>
          <a:xfrm rot="5400000">
            <a:off x="4548824" y="-3853600"/>
            <a:ext cx="34290" cy="9144001"/>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 name="Shape 25"/>
          <p:cNvSpPr/>
          <p:nvPr userDrawn="1"/>
        </p:nvSpPr>
        <p:spPr>
          <a:xfrm rot="5400000">
            <a:off x="4750115" y="-3652309"/>
            <a:ext cx="34289" cy="8741419"/>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 name="Shape 25"/>
          <p:cNvSpPr/>
          <p:nvPr userDrawn="1"/>
        </p:nvSpPr>
        <p:spPr>
          <a:xfrm rot="5400000">
            <a:off x="5040654" y="-3367800"/>
            <a:ext cx="34290" cy="81724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Title 1"/>
          <p:cNvSpPr>
            <a:spLocks noGrp="1"/>
          </p:cNvSpPr>
          <p:nvPr>
            <p:ph type="title"/>
          </p:nvPr>
        </p:nvSpPr>
        <p:spPr>
          <a:xfrm>
            <a:off x="389257" y="261127"/>
            <a:ext cx="8353424" cy="306443"/>
          </a:xfrm>
        </p:spPr>
        <p:txBody>
          <a:bodyPr lIns="0" tIns="0" rIns="0" bIns="0"/>
          <a:lstStyle>
            <a:lvl1pPr>
              <a:defRPr b="0">
                <a:solidFill>
                  <a:schemeClr val="tx1"/>
                </a:solidFill>
                <a:latin typeface="Source Sans Pro Black" panose="020B0803030403020204" pitchFamily="34" charset="0"/>
              </a:defRPr>
            </a:lvl1pPr>
          </a:lstStyle>
          <a:p>
            <a:r>
              <a:rPr lang="en-US" dirty="0"/>
              <a:t>Click to edit Master title style</a:t>
            </a:r>
            <a:endParaRPr lang="en-CA" dirty="0"/>
          </a:p>
        </p:txBody>
      </p:sp>
      <p:sp>
        <p:nvSpPr>
          <p:cNvPr id="15" name="Text Placeholder 14"/>
          <p:cNvSpPr>
            <a:spLocks noGrp="1"/>
          </p:cNvSpPr>
          <p:nvPr>
            <p:ph type="body" sz="quarter" idx="12"/>
          </p:nvPr>
        </p:nvSpPr>
        <p:spPr>
          <a:xfrm>
            <a:off x="4067944" y="951310"/>
            <a:ext cx="338378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solidFill>
                <a:latin typeface="+mn-lt"/>
              </a:defRPr>
            </a:lvl1pPr>
            <a:lvl2pPr marL="914400" indent="-342900">
              <a:lnSpc>
                <a:spcPct val="114000"/>
              </a:lnSpc>
              <a:buClr>
                <a:schemeClr val="accent2"/>
              </a:buClr>
              <a:buSzPct val="100000"/>
              <a:buFont typeface="Wingdings" panose="05000000000000000000" pitchFamily="2" charset="2"/>
              <a:buChar char="§"/>
              <a:defRPr sz="1700">
                <a:solidFill>
                  <a:schemeClr val="tx1"/>
                </a:solidFill>
                <a:latin typeface="+mn-lt"/>
              </a:defRPr>
            </a:lvl2pPr>
            <a:lvl3pPr marL="1371600" indent="-342900">
              <a:lnSpc>
                <a:spcPct val="114000"/>
              </a:lnSpc>
              <a:buClr>
                <a:schemeClr val="accent2"/>
              </a:buClr>
              <a:buSzPct val="100000"/>
              <a:buFont typeface="Wingdings" panose="05000000000000000000" pitchFamily="2" charset="2"/>
              <a:buChar char="§"/>
              <a:defRPr sz="1700">
                <a:solidFill>
                  <a:schemeClr val="tx1"/>
                </a:solidFill>
                <a:latin typeface="+mn-lt"/>
              </a:defRPr>
            </a:lvl3pPr>
            <a:lvl4pPr marL="1828800" indent="-342900">
              <a:lnSpc>
                <a:spcPct val="114000"/>
              </a:lnSpc>
              <a:buClr>
                <a:schemeClr val="accent2"/>
              </a:buClr>
              <a:buSzPct val="100000"/>
              <a:buFont typeface="Wingdings" panose="05000000000000000000" pitchFamily="2" charset="2"/>
              <a:buChar char="§"/>
              <a:defRPr sz="1700">
                <a:solidFill>
                  <a:schemeClr val="tx1"/>
                </a:solidFill>
                <a:latin typeface="+mn-lt"/>
              </a:defRPr>
            </a:lvl4pPr>
            <a:lvl5pPr marL="2286000" indent="-342900">
              <a:lnSpc>
                <a:spcPct val="114000"/>
              </a:lnSpc>
              <a:buClr>
                <a:schemeClr val="accent2"/>
              </a:buClr>
              <a:buSzPct val="100000"/>
              <a:buFont typeface="Wingdings" panose="05000000000000000000" pitchFamily="2" charset="2"/>
              <a:buChar char="§"/>
              <a:defRPr sz="17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14"/>
          <p:cNvSpPr>
            <a:spLocks noGrp="1"/>
          </p:cNvSpPr>
          <p:nvPr>
            <p:ph type="body" sz="quarter" idx="13"/>
          </p:nvPr>
        </p:nvSpPr>
        <p:spPr>
          <a:xfrm>
            <a:off x="391826" y="951707"/>
            <a:ext cx="338378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solidFill>
                <a:latin typeface="+mn-lt"/>
              </a:defRPr>
            </a:lvl1pPr>
            <a:lvl2pPr marL="914400" indent="-342900">
              <a:lnSpc>
                <a:spcPct val="114000"/>
              </a:lnSpc>
              <a:buClr>
                <a:schemeClr val="accent2"/>
              </a:buClr>
              <a:buSzPct val="100000"/>
              <a:buFont typeface="Wingdings" panose="05000000000000000000" pitchFamily="2" charset="2"/>
              <a:buChar char="§"/>
              <a:defRPr sz="1700">
                <a:solidFill>
                  <a:schemeClr val="tx1"/>
                </a:solidFill>
                <a:latin typeface="+mn-lt"/>
              </a:defRPr>
            </a:lvl2pPr>
            <a:lvl3pPr marL="1371600" indent="-342900">
              <a:lnSpc>
                <a:spcPct val="114000"/>
              </a:lnSpc>
              <a:buClr>
                <a:schemeClr val="accent2"/>
              </a:buClr>
              <a:buSzPct val="100000"/>
              <a:buFont typeface="Wingdings" panose="05000000000000000000" pitchFamily="2" charset="2"/>
              <a:buChar char="§"/>
              <a:defRPr sz="1700">
                <a:solidFill>
                  <a:schemeClr val="tx1"/>
                </a:solidFill>
                <a:latin typeface="+mn-lt"/>
              </a:defRPr>
            </a:lvl3pPr>
            <a:lvl4pPr marL="1828800" indent="-342900">
              <a:lnSpc>
                <a:spcPct val="114000"/>
              </a:lnSpc>
              <a:buClr>
                <a:schemeClr val="accent2"/>
              </a:buClr>
              <a:buSzPct val="100000"/>
              <a:buFont typeface="Wingdings" panose="05000000000000000000" pitchFamily="2" charset="2"/>
              <a:buChar char="§"/>
              <a:defRPr sz="1700">
                <a:solidFill>
                  <a:schemeClr val="tx1"/>
                </a:solidFill>
                <a:latin typeface="+mn-lt"/>
              </a:defRPr>
            </a:lvl4pPr>
            <a:lvl5pPr marL="2286000" indent="-342900">
              <a:lnSpc>
                <a:spcPct val="114000"/>
              </a:lnSpc>
              <a:buClr>
                <a:schemeClr val="accent2"/>
              </a:buClr>
              <a:buSzPct val="100000"/>
              <a:buFont typeface="Wingdings" panose="05000000000000000000" pitchFamily="2" charset="2"/>
              <a:buChar char="§"/>
              <a:defRPr sz="17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2"/>
          <p:cNvSpPr>
            <a:spLocks noGrp="1"/>
          </p:cNvSpPr>
          <p:nvPr>
            <p:ph type="sldNum" sz="quarter" idx="14"/>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190226074"/>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20538"/>
            <a:ext cx="9144000" cy="4206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a:spLocks noGrp="1"/>
          </p:cNvSpPr>
          <p:nvPr>
            <p:ph type="title"/>
          </p:nvPr>
        </p:nvSpPr>
        <p:spPr>
          <a:xfrm>
            <a:off x="389257" y="261127"/>
            <a:ext cx="8353424"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5"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4077384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p:cNvSpPr/>
          <p:nvPr userDrawn="1"/>
        </p:nvSpPr>
        <p:spPr>
          <a:xfrm>
            <a:off x="0" y="-20538"/>
            <a:ext cx="9144000" cy="2592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a:spLocks noGrp="1"/>
          </p:cNvSpPr>
          <p:nvPr>
            <p:ph type="title"/>
          </p:nvPr>
        </p:nvSpPr>
        <p:spPr>
          <a:xfrm>
            <a:off x="389257" y="261127"/>
            <a:ext cx="8353424"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5"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545202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0" y="2549846"/>
            <a:ext cx="9144000" cy="2592288"/>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0060196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3131840" cy="5143500"/>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212434014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0"/>
            <a:ext cx="745232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userDrawn="1"/>
        </p:nvSpPr>
        <p:spPr>
          <a:xfrm>
            <a:off x="612471" y="640118"/>
            <a:ext cx="1944216" cy="1477328"/>
          </a:xfrm>
          <a:prstGeom prst="rect">
            <a:avLst/>
          </a:prstGeom>
          <a:noFill/>
          <a:ln>
            <a:noFill/>
          </a:ln>
        </p:spPr>
        <p:txBody>
          <a:bodyPr spcFirstLastPara="1" wrap="square" lIns="0" tIns="0" rIns="0" bIns="0" rtlCol="0" anchor="t" anchorCtr="0">
            <a:spAutoFit/>
          </a:bodyPr>
          <a:lstStyle/>
          <a:p>
            <a:r>
              <a:rPr lang="en-CA" sz="9600" b="1" dirty="0">
                <a:solidFill>
                  <a:schemeClr val="bg1"/>
                </a:solidFill>
                <a:latin typeface="Arial" panose="020B0604020202020204" pitchFamily="34" charset="0"/>
                <a:cs typeface="Arial" panose="020B0604020202020204" pitchFamily="34" charset="0"/>
              </a:rPr>
              <a:t>“</a:t>
            </a:r>
          </a:p>
        </p:txBody>
      </p:sp>
      <p:sp>
        <p:nvSpPr>
          <p:cNvPr id="9" name="Text Placeholder 14"/>
          <p:cNvSpPr>
            <a:spLocks noGrp="1"/>
          </p:cNvSpPr>
          <p:nvPr>
            <p:ph type="body" sz="quarter" idx="12"/>
          </p:nvPr>
        </p:nvSpPr>
        <p:spPr>
          <a:xfrm>
            <a:off x="1475656" y="951310"/>
            <a:ext cx="5256585" cy="3780681"/>
          </a:xfrm>
        </p:spPr>
        <p:txBody>
          <a:bodyPr lIns="0" tIns="0" rIns="0" bIns="0"/>
          <a:lstStyle>
            <a:lvl1pPr marL="720725" indent="-539750">
              <a:lnSpc>
                <a:spcPct val="100000"/>
              </a:lnSpc>
              <a:spcBef>
                <a:spcPts val="0"/>
              </a:spcBef>
              <a:buClr>
                <a:schemeClr val="bg1"/>
              </a:buClr>
              <a:buSzPct val="100000"/>
              <a:buFont typeface="Wingdings" panose="05000000000000000000" pitchFamily="2" charset="2"/>
              <a:buChar char="§"/>
              <a:defRPr sz="4000" b="0" i="1">
                <a:solidFill>
                  <a:schemeClr val="bg1"/>
                </a:solidFill>
                <a:latin typeface="+mn-lt"/>
              </a:defRPr>
            </a:lvl1pPr>
            <a:lvl2pPr marL="914400" indent="-342900">
              <a:lnSpc>
                <a:spcPct val="114000"/>
              </a:lnSpc>
              <a:buClr>
                <a:schemeClr val="bg1"/>
              </a:buClr>
              <a:buSzPct val="100000"/>
              <a:buFont typeface="Wingdings" panose="05000000000000000000" pitchFamily="2" charset="2"/>
              <a:buChar char="§"/>
              <a:defRPr sz="1700">
                <a:solidFill>
                  <a:schemeClr val="bg1"/>
                </a:solidFill>
                <a:latin typeface="Calibri Light" panose="020F0302020204030204" pitchFamily="34" charset="0"/>
              </a:defRPr>
            </a:lvl2pPr>
            <a:lvl3pPr marL="13716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3pPr>
            <a:lvl4pPr marL="18288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4pPr>
            <a:lvl5pPr marL="22860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5pPr>
          </a:lstStyle>
          <a:p>
            <a:pPr lvl="0"/>
            <a:r>
              <a:rPr lang="en-US" dirty="0"/>
              <a:t>Click to edit Master text styles</a:t>
            </a:r>
          </a:p>
        </p:txBody>
      </p:sp>
      <p:sp>
        <p:nvSpPr>
          <p:cNvPr id="7" name="Slide Number Placeholder 2"/>
          <p:cNvSpPr>
            <a:spLocks noGrp="1"/>
          </p:cNvSpPr>
          <p:nvPr>
            <p:ph type="sldNum" sz="quarter" idx="13"/>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30656818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31575" y="422501"/>
            <a:ext cx="7680853" cy="857400"/>
          </a:xfrm>
          <a:prstGeom prst="rect">
            <a:avLst/>
          </a:prstGeom>
          <a:noFill/>
          <a:ln>
            <a:noFill/>
          </a:ln>
        </p:spPr>
        <p:txBody>
          <a:bodyPr spcFirstLastPara="1" wrap="square" lIns="91425" tIns="91425" rIns="91425" bIns="91425" anchor="t" anchorCtr="0"/>
          <a:lstStyle>
            <a:lvl1pPr lvl="0">
              <a:spcBef>
                <a:spcPts val="0"/>
              </a:spcBef>
              <a:spcAft>
                <a:spcPts val="0"/>
              </a:spcAft>
              <a:buSzPts val="2600"/>
              <a:buFont typeface="Titillium Web"/>
              <a:buNone/>
              <a:defRPr sz="2600" b="1">
                <a:latin typeface="Titillium Web"/>
                <a:ea typeface="Titillium Web"/>
                <a:cs typeface="Titillium Web"/>
                <a:sym typeface="Titillium Web"/>
              </a:defRPr>
            </a:lvl1pPr>
            <a:lvl2pPr lvl="1">
              <a:spcBef>
                <a:spcPts val="0"/>
              </a:spcBef>
              <a:spcAft>
                <a:spcPts val="0"/>
              </a:spcAft>
              <a:buSzPts val="2600"/>
              <a:buFont typeface="Titillium Web"/>
              <a:buNone/>
              <a:defRPr sz="2600" b="1">
                <a:latin typeface="Titillium Web"/>
                <a:ea typeface="Titillium Web"/>
                <a:cs typeface="Titillium Web"/>
                <a:sym typeface="Titillium Web"/>
              </a:defRPr>
            </a:lvl2pPr>
            <a:lvl3pPr lvl="2">
              <a:spcBef>
                <a:spcPts val="0"/>
              </a:spcBef>
              <a:spcAft>
                <a:spcPts val="0"/>
              </a:spcAft>
              <a:buSzPts val="2600"/>
              <a:buFont typeface="Titillium Web"/>
              <a:buNone/>
              <a:defRPr sz="2600" b="1">
                <a:latin typeface="Titillium Web"/>
                <a:ea typeface="Titillium Web"/>
                <a:cs typeface="Titillium Web"/>
                <a:sym typeface="Titillium Web"/>
              </a:defRPr>
            </a:lvl3pPr>
            <a:lvl4pPr lvl="3">
              <a:spcBef>
                <a:spcPts val="0"/>
              </a:spcBef>
              <a:spcAft>
                <a:spcPts val="0"/>
              </a:spcAft>
              <a:buSzPts val="2600"/>
              <a:buFont typeface="Titillium Web"/>
              <a:buNone/>
              <a:defRPr sz="2600" b="1">
                <a:latin typeface="Titillium Web"/>
                <a:ea typeface="Titillium Web"/>
                <a:cs typeface="Titillium Web"/>
                <a:sym typeface="Titillium Web"/>
              </a:defRPr>
            </a:lvl4pPr>
            <a:lvl5pPr lvl="4">
              <a:spcBef>
                <a:spcPts val="0"/>
              </a:spcBef>
              <a:spcAft>
                <a:spcPts val="0"/>
              </a:spcAft>
              <a:buSzPts val="2600"/>
              <a:buFont typeface="Titillium Web"/>
              <a:buNone/>
              <a:defRPr sz="2600" b="1">
                <a:latin typeface="Titillium Web"/>
                <a:ea typeface="Titillium Web"/>
                <a:cs typeface="Titillium Web"/>
                <a:sym typeface="Titillium Web"/>
              </a:defRPr>
            </a:lvl5pPr>
            <a:lvl6pPr lvl="5">
              <a:spcBef>
                <a:spcPts val="0"/>
              </a:spcBef>
              <a:spcAft>
                <a:spcPts val="0"/>
              </a:spcAft>
              <a:buSzPts val="2600"/>
              <a:buFont typeface="Titillium Web"/>
              <a:buNone/>
              <a:defRPr sz="2600" b="1">
                <a:latin typeface="Titillium Web"/>
                <a:ea typeface="Titillium Web"/>
                <a:cs typeface="Titillium Web"/>
                <a:sym typeface="Titillium Web"/>
              </a:defRPr>
            </a:lvl6pPr>
            <a:lvl7pPr lvl="6">
              <a:spcBef>
                <a:spcPts val="0"/>
              </a:spcBef>
              <a:spcAft>
                <a:spcPts val="0"/>
              </a:spcAft>
              <a:buSzPts val="2600"/>
              <a:buFont typeface="Titillium Web"/>
              <a:buNone/>
              <a:defRPr sz="2600" b="1">
                <a:latin typeface="Titillium Web"/>
                <a:ea typeface="Titillium Web"/>
                <a:cs typeface="Titillium Web"/>
                <a:sym typeface="Titillium Web"/>
              </a:defRPr>
            </a:lvl7pPr>
            <a:lvl8pPr lvl="7">
              <a:spcBef>
                <a:spcPts val="0"/>
              </a:spcBef>
              <a:spcAft>
                <a:spcPts val="0"/>
              </a:spcAft>
              <a:buSzPts val="2600"/>
              <a:buFont typeface="Titillium Web"/>
              <a:buNone/>
              <a:defRPr sz="2600" b="1">
                <a:latin typeface="Titillium Web"/>
                <a:ea typeface="Titillium Web"/>
                <a:cs typeface="Titillium Web"/>
                <a:sym typeface="Titillium Web"/>
              </a:defRPr>
            </a:lvl8pPr>
            <a:lvl9pPr lvl="8">
              <a:spcBef>
                <a:spcPts val="0"/>
              </a:spcBef>
              <a:spcAft>
                <a:spcPts val="0"/>
              </a:spcAft>
              <a:buSzPts val="2600"/>
              <a:buFont typeface="Titillium Web"/>
              <a:buNone/>
              <a:defRPr sz="2600" b="1">
                <a:latin typeface="Titillium Web"/>
                <a:ea typeface="Titillium Web"/>
                <a:cs typeface="Titillium Web"/>
                <a:sym typeface="Titillium Web"/>
              </a:defRPr>
            </a:lvl9pPr>
          </a:lstStyle>
          <a:p>
            <a:endParaRPr dirty="0"/>
          </a:p>
        </p:txBody>
      </p:sp>
      <p:sp>
        <p:nvSpPr>
          <p:cNvPr id="7" name="Shape 7"/>
          <p:cNvSpPr txBox="1">
            <a:spLocks noGrp="1"/>
          </p:cNvSpPr>
          <p:nvPr>
            <p:ph type="body" idx="1"/>
          </p:nvPr>
        </p:nvSpPr>
        <p:spPr>
          <a:xfrm>
            <a:off x="723799" y="1586326"/>
            <a:ext cx="7688628" cy="31485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dirty="0"/>
          </a:p>
        </p:txBody>
      </p:sp>
      <p:sp>
        <p:nvSpPr>
          <p:cNvPr id="2" name="Slide Number Placeholder 1"/>
          <p:cNvSpPr>
            <a:spLocks noGrp="1"/>
          </p:cNvSpPr>
          <p:nvPr>
            <p:ph type="sldNum" sz="quarter" idx="4"/>
          </p:nvPr>
        </p:nvSpPr>
        <p:spPr>
          <a:xfrm>
            <a:off x="6607013" y="4844023"/>
            <a:ext cx="2133600" cy="273248"/>
          </a:xfrm>
          <a:prstGeom prst="rect">
            <a:avLst/>
          </a:prstGeom>
        </p:spPr>
        <p:txBody>
          <a:bodyPr vert="horz" lIns="0" tIns="0" rIns="0" bIns="0" rtlCol="0" anchor="ctr"/>
          <a:lstStyle>
            <a:lvl1pPr algn="r">
              <a:defRPr sz="1000" b="0">
                <a:solidFill>
                  <a:schemeClr val="tx2"/>
                </a:solidFill>
                <a:latin typeface="Source Sans Pro" panose="020B0503030403020204" pitchFamily="34" charset="0"/>
              </a:defRPr>
            </a:lvl1pPr>
          </a:lstStyle>
          <a:p>
            <a:fld id="{EB591610-8F35-4B6C-AE74-4A075B34BC29}" type="slidenum">
              <a:rPr lang="en-CA" smtClean="0"/>
              <a:pPr/>
              <a:t>‹#›</a:t>
            </a:fld>
            <a:endParaRPr lang="en-CA" dirty="0"/>
          </a:p>
        </p:txBody>
      </p:sp>
    </p:spTree>
  </p:cSld>
  <p:clrMap bg1="lt1" tx1="dk1" bg2="dk2" tx2="lt2" accent1="accent1" accent2="accent2" accent3="accent3" accent4="accent4" accent5="accent5" accent6="accent6" hlink="hlink" folHlink="folHlink"/>
  <p:sldLayoutIdLst>
    <p:sldLayoutId id="2147483665" r:id="rId1"/>
    <p:sldLayoutId id="2147483670" r:id="rId2"/>
    <p:sldLayoutId id="2147483674" r:id="rId3"/>
    <p:sldLayoutId id="2147483669" r:id="rId4"/>
    <p:sldLayoutId id="2147483667" r:id="rId5"/>
    <p:sldLayoutId id="2147483668" r:id="rId6"/>
    <p:sldLayoutId id="2147483671" r:id="rId7"/>
    <p:sldLayoutId id="2147483662" r:id="rId8"/>
    <p:sldLayoutId id="2147483663" r:id="rId9"/>
    <p:sldLayoutId id="2147483664" r:id="rId10"/>
    <p:sldLayoutId id="2147483666" r:id="rId11"/>
    <p:sldLayoutId id="2147483672" r:id="rId12"/>
    <p:sldLayoutId id="2147483673" r:id="rId13"/>
    <p:sldLayoutId id="2147483675" r:id="rId1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Source Sans Pro Black" panose="020B0803030403020204" pitchFamily="34" charset="0"/>
          <a:ea typeface="Source Sans Pro Black" panose="020B0803030403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plVk4NVIUh8"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12104-932C-2574-6F84-8A7217436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992" y="933451"/>
            <a:ext cx="2007341" cy="2007341"/>
          </a:xfrm>
          <a:prstGeom prst="rect">
            <a:avLst/>
          </a:prstGeom>
        </p:spPr>
      </p:pic>
      <p:pic>
        <p:nvPicPr>
          <p:cNvPr id="4" name="Picture 9"/>
          <p:cNvPicPr>
            <a:picLocks noChangeAspect="1"/>
          </p:cNvPicPr>
          <p:nvPr/>
        </p:nvPicPr>
        <p:blipFill>
          <a:blip r:embed="rId3"/>
          <a:srcRect/>
          <a:stretch>
            <a:fillRect/>
          </a:stretch>
        </p:blipFill>
        <p:spPr bwMode="auto">
          <a:xfrm>
            <a:off x="1319818" y="4404817"/>
            <a:ext cx="781050" cy="222647"/>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28" y="4296783"/>
            <a:ext cx="510162" cy="438714"/>
          </a:xfrm>
          <a:prstGeom prst="rect">
            <a:avLst/>
          </a:prstGeom>
        </p:spPr>
      </p:pic>
      <p:sp>
        <p:nvSpPr>
          <p:cNvPr id="6" name="Title 1"/>
          <p:cNvSpPr txBox="1">
            <a:spLocks/>
          </p:cNvSpPr>
          <p:nvPr/>
        </p:nvSpPr>
        <p:spPr bwMode="auto">
          <a:xfrm>
            <a:off x="612824" y="1126331"/>
            <a:ext cx="4967288" cy="53935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Roboto Condensed"/>
              </a:defRPr>
            </a:lvl2pPr>
            <a:lvl3pPr algn="ctr" rtl="0" eaLnBrk="0" fontAlgn="base" hangingPunct="0">
              <a:spcBef>
                <a:spcPct val="0"/>
              </a:spcBef>
              <a:spcAft>
                <a:spcPct val="0"/>
              </a:spcAft>
              <a:defRPr sz="4400">
                <a:solidFill>
                  <a:schemeClr val="tx1"/>
                </a:solidFill>
                <a:latin typeface="Roboto Condensed"/>
              </a:defRPr>
            </a:lvl3pPr>
            <a:lvl4pPr algn="ctr" rtl="0" eaLnBrk="0" fontAlgn="base" hangingPunct="0">
              <a:spcBef>
                <a:spcPct val="0"/>
              </a:spcBef>
              <a:spcAft>
                <a:spcPct val="0"/>
              </a:spcAft>
              <a:defRPr sz="4400">
                <a:solidFill>
                  <a:schemeClr val="tx1"/>
                </a:solidFill>
                <a:latin typeface="Roboto Condensed"/>
              </a:defRPr>
            </a:lvl4pPr>
            <a:lvl5pPr algn="ctr" rtl="0" eaLnBrk="0" fontAlgn="base" hangingPunct="0">
              <a:spcBef>
                <a:spcPct val="0"/>
              </a:spcBef>
              <a:spcAft>
                <a:spcPct val="0"/>
              </a:spcAft>
              <a:defRPr sz="4400">
                <a:solidFill>
                  <a:schemeClr val="tx1"/>
                </a:solidFill>
                <a:latin typeface="Roboto Condensed"/>
              </a:defRPr>
            </a:lvl5pPr>
            <a:lvl6pPr marL="457200" algn="ctr" rtl="0" fontAlgn="base">
              <a:spcBef>
                <a:spcPct val="0"/>
              </a:spcBef>
              <a:spcAft>
                <a:spcPct val="0"/>
              </a:spcAft>
              <a:defRPr sz="4400">
                <a:solidFill>
                  <a:schemeClr val="tx1"/>
                </a:solidFill>
                <a:latin typeface="Roboto Condensed"/>
              </a:defRPr>
            </a:lvl6pPr>
            <a:lvl7pPr marL="914400" algn="ctr" rtl="0" fontAlgn="base">
              <a:spcBef>
                <a:spcPct val="0"/>
              </a:spcBef>
              <a:spcAft>
                <a:spcPct val="0"/>
              </a:spcAft>
              <a:defRPr sz="4400">
                <a:solidFill>
                  <a:schemeClr val="tx1"/>
                </a:solidFill>
                <a:latin typeface="Roboto Condensed"/>
              </a:defRPr>
            </a:lvl7pPr>
            <a:lvl8pPr marL="1371600" algn="ctr" rtl="0" fontAlgn="base">
              <a:spcBef>
                <a:spcPct val="0"/>
              </a:spcBef>
              <a:spcAft>
                <a:spcPct val="0"/>
              </a:spcAft>
              <a:defRPr sz="4400">
                <a:solidFill>
                  <a:schemeClr val="tx1"/>
                </a:solidFill>
                <a:latin typeface="Roboto Condensed"/>
              </a:defRPr>
            </a:lvl8pPr>
            <a:lvl9pPr marL="1828800" algn="ctr" rtl="0" fontAlgn="base">
              <a:spcBef>
                <a:spcPct val="0"/>
              </a:spcBef>
              <a:spcAft>
                <a:spcPct val="0"/>
              </a:spcAft>
              <a:defRPr sz="4400">
                <a:solidFill>
                  <a:schemeClr val="tx1"/>
                </a:solidFill>
                <a:latin typeface="Roboto Condensed"/>
              </a:defRPr>
            </a:lvl9pPr>
          </a:lstStyle>
          <a:p>
            <a:pPr defTabSz="685800" eaLnBrk="1" hangingPunct="1">
              <a:buClrTx/>
              <a:defRPr/>
            </a:pPr>
            <a:r>
              <a:rPr lang="en-CA" sz="2800" dirty="0">
                <a:solidFill>
                  <a:schemeClr val="tx1">
                    <a:lumMod val="85000"/>
                    <a:lumOff val="15000"/>
                  </a:schemeClr>
                </a:solidFill>
                <a:latin typeface="Roboto Condensed"/>
              </a:rPr>
              <a:t>Beneficial Bacteria &amp; Antibiotics</a:t>
            </a:r>
            <a:br>
              <a:rPr lang="en-CA" sz="1950" dirty="0">
                <a:solidFill>
                  <a:schemeClr val="tx1">
                    <a:lumMod val="85000"/>
                    <a:lumOff val="15000"/>
                  </a:schemeClr>
                </a:solidFill>
                <a:latin typeface="Roboto Condensed"/>
              </a:rPr>
            </a:br>
            <a:r>
              <a:rPr lang="en-CA" sz="2000" dirty="0">
                <a:solidFill>
                  <a:schemeClr val="tx1">
                    <a:lumMod val="85000"/>
                    <a:lumOff val="15000"/>
                  </a:schemeClr>
                </a:solidFill>
                <a:latin typeface="Roboto Condensed"/>
              </a:rPr>
              <a:t>Healthy Living through Health Promotion</a:t>
            </a:r>
          </a:p>
          <a:p>
            <a:pPr defTabSz="685800" eaLnBrk="1" hangingPunct="1">
              <a:buClrTx/>
              <a:defRPr/>
            </a:pPr>
            <a:endParaRPr lang="en-CA" sz="1950" dirty="0">
              <a:solidFill>
                <a:schemeClr val="tx1">
                  <a:lumMod val="85000"/>
                  <a:lumOff val="15000"/>
                </a:schemeClr>
              </a:solidFill>
              <a:latin typeface="Roboto Condensed"/>
            </a:endParaRPr>
          </a:p>
          <a:p>
            <a:pPr defTabSz="685800" eaLnBrk="1" hangingPunct="1">
              <a:buClrTx/>
              <a:defRPr/>
            </a:pPr>
            <a:endParaRPr lang="en-CA" sz="1950" dirty="0">
              <a:solidFill>
                <a:schemeClr val="tx1">
                  <a:lumMod val="85000"/>
                  <a:lumOff val="15000"/>
                </a:schemeClr>
              </a:solidFill>
              <a:latin typeface="Roboto Condensed"/>
            </a:endParaRPr>
          </a:p>
        </p:txBody>
      </p:sp>
      <p:sp>
        <p:nvSpPr>
          <p:cNvPr id="9" name="Rectangle 6"/>
          <p:cNvSpPr/>
          <p:nvPr/>
        </p:nvSpPr>
        <p:spPr>
          <a:xfrm>
            <a:off x="612824" y="933451"/>
            <a:ext cx="270272" cy="321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0" name="Rectangle 7"/>
          <p:cNvSpPr/>
          <p:nvPr/>
        </p:nvSpPr>
        <p:spPr>
          <a:xfrm>
            <a:off x="883096" y="933451"/>
            <a:ext cx="270272" cy="321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1" name="Rectangle 8"/>
          <p:cNvSpPr/>
          <p:nvPr/>
        </p:nvSpPr>
        <p:spPr>
          <a:xfrm>
            <a:off x="1153368" y="933451"/>
            <a:ext cx="269081" cy="32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3" name="TextBox 12">
            <a:extLst>
              <a:ext uri="{FF2B5EF4-FFF2-40B4-BE49-F238E27FC236}">
                <a16:creationId xmlns:a16="http://schemas.microsoft.com/office/drawing/2014/main" id="{CF81345C-C4E7-4B0F-AD76-B901DEF01ABC}"/>
              </a:ext>
            </a:extLst>
          </p:cNvPr>
          <p:cNvSpPr txBox="1"/>
          <p:nvPr/>
        </p:nvSpPr>
        <p:spPr>
          <a:xfrm>
            <a:off x="8229168" y="4546878"/>
            <a:ext cx="402674" cy="207749"/>
          </a:xfrm>
          <a:prstGeom prst="rect">
            <a:avLst/>
          </a:prstGeom>
          <a:noFill/>
        </p:spPr>
        <p:txBody>
          <a:bodyPr wrap="none" rtlCol="0">
            <a:spAutoFit/>
          </a:bodyPr>
          <a:lstStyle/>
          <a:p>
            <a:pPr algn="r"/>
            <a:r>
              <a:rPr lang="en-CA" sz="750" dirty="0">
                <a:solidFill>
                  <a:schemeClr val="bg2"/>
                </a:solidFill>
                <a:latin typeface="+mn-lt"/>
              </a:rPr>
              <a:t>2025</a:t>
            </a:r>
          </a:p>
        </p:txBody>
      </p:sp>
    </p:spTree>
    <p:extLst>
      <p:ext uri="{BB962C8B-B14F-4D97-AF65-F5344CB8AC3E}">
        <p14:creationId xmlns:p14="http://schemas.microsoft.com/office/powerpoint/2010/main" val="406278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D12FCF-F94A-D88A-300D-915108F0411B}"/>
              </a:ext>
            </a:extLst>
          </p:cNvPr>
          <p:cNvSpPr/>
          <p:nvPr/>
        </p:nvSpPr>
        <p:spPr>
          <a:xfrm>
            <a:off x="403387" y="340928"/>
            <a:ext cx="3472125" cy="450309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577" name="Slide Number Placeholder 1"/>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accent2"/>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E694BF7F-E22C-492C-8952-0A9681232D60}" type="slidenum">
              <a:rPr lang="en-CA" smtClean="0"/>
              <a:pPr/>
              <a:t>10</a:t>
            </a:fld>
            <a:endParaRPr lang="en-CA"/>
          </a:p>
        </p:txBody>
      </p:sp>
      <p:pic>
        <p:nvPicPr>
          <p:cNvPr id="24579" name="Picture 2" descr="https://i.pinimg.com/originals/2a/7a/92/2a7a92de4851a68700c759fa0077def6.jpg"/>
          <p:cNvPicPr>
            <a:picLocks noChangeAspect="1" noChangeArrowheads="1"/>
          </p:cNvPicPr>
          <p:nvPr/>
        </p:nvPicPr>
        <p:blipFill>
          <a:blip r:embed="rId3"/>
          <a:srcRect b="14272"/>
          <a:stretch>
            <a:fillRect/>
          </a:stretch>
        </p:blipFill>
        <p:spPr bwMode="auto">
          <a:xfrm>
            <a:off x="4572000" y="-14288"/>
            <a:ext cx="4572000" cy="5157788"/>
          </a:xfrm>
          <a:prstGeom prst="rect">
            <a:avLst/>
          </a:prstGeom>
          <a:noFill/>
          <a:ln w="9525">
            <a:noFill/>
            <a:miter lim="800000"/>
            <a:headEnd/>
            <a:tailEnd/>
          </a:ln>
        </p:spPr>
      </p:pic>
      <p:grpSp>
        <p:nvGrpSpPr>
          <p:cNvPr id="4" name="Group 3"/>
          <p:cNvGrpSpPr>
            <a:grpSpLocks/>
          </p:cNvGrpSpPr>
          <p:nvPr/>
        </p:nvGrpSpPr>
        <p:grpSpPr bwMode="auto">
          <a:xfrm>
            <a:off x="399461" y="341273"/>
            <a:ext cx="3479976" cy="4502750"/>
            <a:chOff x="179512" y="181526"/>
            <a:chExt cx="3697402" cy="4783476"/>
          </a:xfrm>
        </p:grpSpPr>
        <p:pic>
          <p:nvPicPr>
            <p:cNvPr id="24581" name="Picture 3" descr="JAMA"/>
            <p:cNvPicPr>
              <a:picLocks noChangeAspect="1" noChangeArrowheads="1"/>
            </p:cNvPicPr>
            <p:nvPr/>
          </p:nvPicPr>
          <p:blipFill>
            <a:blip r:embed="rId4"/>
            <a:srcRect/>
            <a:stretch>
              <a:fillRect/>
            </a:stretch>
          </p:blipFill>
          <p:spPr bwMode="auto">
            <a:xfrm>
              <a:off x="179512" y="991675"/>
              <a:ext cx="3697402" cy="3973327"/>
            </a:xfrm>
            <a:prstGeom prst="rect">
              <a:avLst/>
            </a:prstGeom>
            <a:noFill/>
            <a:ln w="9525">
              <a:noFill/>
              <a:miter lim="800000"/>
              <a:headEnd/>
              <a:tailEnd/>
            </a:ln>
          </p:spPr>
        </p:pic>
        <p:pic>
          <p:nvPicPr>
            <p:cNvPr id="24582" name="Picture 4" descr="JAMA2"/>
            <p:cNvPicPr>
              <a:picLocks noChangeAspect="1" noChangeArrowheads="1"/>
            </p:cNvPicPr>
            <p:nvPr/>
          </p:nvPicPr>
          <p:blipFill>
            <a:blip r:embed="rId5"/>
            <a:srcRect/>
            <a:stretch>
              <a:fillRect/>
            </a:stretch>
          </p:blipFill>
          <p:spPr bwMode="auto">
            <a:xfrm>
              <a:off x="179512" y="181526"/>
              <a:ext cx="3697402" cy="809782"/>
            </a:xfrm>
            <a:prstGeom prst="rect">
              <a:avLst/>
            </a:prstGeom>
            <a:noFill/>
            <a:ln w="9525">
              <a:noFill/>
              <a:miter lim="800000"/>
              <a:headEnd/>
              <a:tailEnd/>
            </a:ln>
          </p:spPr>
        </p:pic>
      </p:grpSp>
    </p:spTree>
    <p:extLst>
      <p:ext uri="{BB962C8B-B14F-4D97-AF65-F5344CB8AC3E}">
        <p14:creationId xmlns:p14="http://schemas.microsoft.com/office/powerpoint/2010/main" val="31549141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61F8-6D6C-8B09-D67E-E25F2EA9E710}"/>
              </a:ext>
            </a:extLst>
          </p:cNvPr>
          <p:cNvSpPr>
            <a:spLocks noGrp="1"/>
          </p:cNvSpPr>
          <p:nvPr>
            <p:ph type="title"/>
          </p:nvPr>
        </p:nvSpPr>
        <p:spPr/>
        <p:txBody>
          <a:bodyPr/>
          <a:lstStyle/>
          <a:p>
            <a:r>
              <a:rPr lang="en-CA" dirty="0"/>
              <a:t>Antibiotic Resistance</a:t>
            </a:r>
            <a:endParaRPr lang="en-US" dirty="0"/>
          </a:p>
        </p:txBody>
      </p:sp>
      <p:sp>
        <p:nvSpPr>
          <p:cNvPr id="3" name="Text Placeholder 2">
            <a:extLst>
              <a:ext uri="{FF2B5EF4-FFF2-40B4-BE49-F238E27FC236}">
                <a16:creationId xmlns:a16="http://schemas.microsoft.com/office/drawing/2014/main" id="{FA2A3465-2295-4160-EEAA-90C693B23B41}"/>
              </a:ext>
            </a:extLst>
          </p:cNvPr>
          <p:cNvSpPr>
            <a:spLocks noGrp="1"/>
          </p:cNvSpPr>
          <p:nvPr>
            <p:ph type="body" sz="quarter" idx="13"/>
          </p:nvPr>
        </p:nvSpPr>
        <p:spPr>
          <a:xfrm>
            <a:off x="611188" y="951707"/>
            <a:ext cx="7921626" cy="3888581"/>
          </a:xfrm>
        </p:spPr>
        <p:txBody>
          <a:bodyPr/>
          <a:lstStyle/>
          <a:p>
            <a:r>
              <a:rPr lang="en-CA" dirty="0"/>
              <a:t>Bacteria change and are no longer killed by the medicine that used to kill them</a:t>
            </a:r>
          </a:p>
          <a:p>
            <a:r>
              <a:rPr lang="en-CA" dirty="0"/>
              <a:t>The more we use antibiotics, the more they can change and adapt a way to survive</a:t>
            </a:r>
          </a:p>
          <a:p>
            <a:r>
              <a:rPr lang="en-CA" dirty="0"/>
              <a:t>Careful antibiotic use is important in preventing antibiotic resistance</a:t>
            </a:r>
          </a:p>
          <a:p>
            <a:r>
              <a:rPr lang="en-CA" dirty="0"/>
              <a:t>Antibiotics should be used when needed for bacterial infections when a health care person recommends them</a:t>
            </a:r>
            <a:endParaRPr lang="en-US" dirty="0"/>
          </a:p>
        </p:txBody>
      </p:sp>
      <p:sp>
        <p:nvSpPr>
          <p:cNvPr id="4" name="Slide Number Placeholder 3">
            <a:extLst>
              <a:ext uri="{FF2B5EF4-FFF2-40B4-BE49-F238E27FC236}">
                <a16:creationId xmlns:a16="http://schemas.microsoft.com/office/drawing/2014/main" id="{6BA3E5EF-9879-65A9-E88F-526FC04D5847}"/>
              </a:ext>
            </a:extLst>
          </p:cNvPr>
          <p:cNvSpPr>
            <a:spLocks noGrp="1"/>
          </p:cNvSpPr>
          <p:nvPr>
            <p:ph type="sldNum" sz="quarter" idx="12"/>
          </p:nvPr>
        </p:nvSpPr>
        <p:spPr/>
        <p:txBody>
          <a:bodyPr/>
          <a:lstStyle/>
          <a:p>
            <a:fld id="{31D5B90E-FEBA-4C2F-B9F7-2D79E87B4050}" type="slidenum">
              <a:rPr lang="en-CA" smtClean="0"/>
              <a:pPr/>
              <a:t>11</a:t>
            </a:fld>
            <a:endParaRPr lang="en-CA"/>
          </a:p>
        </p:txBody>
      </p:sp>
    </p:spTree>
    <p:extLst>
      <p:ext uri="{BB962C8B-B14F-4D97-AF65-F5344CB8AC3E}">
        <p14:creationId xmlns:p14="http://schemas.microsoft.com/office/powerpoint/2010/main" val="142242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Antibiotic Resistance</a:t>
            </a:r>
            <a:endParaRPr lang="en-US" dirty="0"/>
          </a:p>
        </p:txBody>
      </p:sp>
      <p:sp>
        <p:nvSpPr>
          <p:cNvPr id="4" name="Slide Number Placeholder 3"/>
          <p:cNvSpPr>
            <a:spLocks noGrp="1"/>
          </p:cNvSpPr>
          <p:nvPr>
            <p:ph type="sldNum" sz="quarter" idx="12"/>
          </p:nvPr>
        </p:nvSpPr>
        <p:spPr/>
        <p:txBody>
          <a:bodyPr/>
          <a:lstStyle/>
          <a:p>
            <a:fld id="{31D5B90E-FEBA-4C2F-B9F7-2D79E87B4050}" type="slidenum">
              <a:rPr lang="en-CA" smtClean="0"/>
              <a:pPr/>
              <a:t>12</a:t>
            </a:fld>
            <a:endParaRPr lang="en-CA"/>
          </a:p>
        </p:txBody>
      </p:sp>
      <p:pic>
        <p:nvPicPr>
          <p:cNvPr id="2" name="plVk4NVIUh8"/>
          <p:cNvPicPr>
            <a:picLocks noRot="1" noChangeAspect="1"/>
          </p:cNvPicPr>
          <p:nvPr>
            <a:videoFile r:link="rId1"/>
          </p:nvPr>
        </p:nvPicPr>
        <p:blipFill>
          <a:blip r:embed="rId4"/>
          <a:stretch>
            <a:fillRect/>
          </a:stretch>
        </p:blipFill>
        <p:spPr>
          <a:xfrm>
            <a:off x="1225448" y="1062717"/>
            <a:ext cx="6696744" cy="3766919"/>
          </a:xfrm>
          <a:prstGeom prst="rect">
            <a:avLst/>
          </a:prstGeom>
        </p:spPr>
      </p:pic>
    </p:spTree>
    <p:extLst>
      <p:ext uri="{BB962C8B-B14F-4D97-AF65-F5344CB8AC3E}">
        <p14:creationId xmlns:p14="http://schemas.microsoft.com/office/powerpoint/2010/main" val="146906254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Antibiotic Resistance</a:t>
            </a:r>
            <a:endParaRPr lang="en-US" dirty="0"/>
          </a:p>
        </p:txBody>
      </p:sp>
      <p:sp>
        <p:nvSpPr>
          <p:cNvPr id="4" name="Text Placeholder 3"/>
          <p:cNvSpPr>
            <a:spLocks noGrp="1"/>
          </p:cNvSpPr>
          <p:nvPr>
            <p:ph type="body" sz="quarter" idx="13"/>
          </p:nvPr>
        </p:nvSpPr>
        <p:spPr/>
        <p:txBody>
          <a:bodyPr/>
          <a:lstStyle/>
          <a:p>
            <a:r>
              <a:rPr lang="en-CA" dirty="0"/>
              <a:t>Resistance limits the effectiveness of antibiotics</a:t>
            </a:r>
          </a:p>
          <a:p>
            <a:r>
              <a:rPr lang="en-CA" dirty="0"/>
              <a:t>The overuse and misuse of antibiotics increases resistance</a:t>
            </a:r>
          </a:p>
          <a:p>
            <a:r>
              <a:rPr lang="en-CA" dirty="0"/>
              <a:t>Resistance can lead to infections being untreatable (superbugs)</a:t>
            </a:r>
          </a:p>
        </p:txBody>
      </p:sp>
      <p:sp>
        <p:nvSpPr>
          <p:cNvPr id="5" name="Slide Number Placeholder 4"/>
          <p:cNvSpPr>
            <a:spLocks noGrp="1"/>
          </p:cNvSpPr>
          <p:nvPr>
            <p:ph type="sldNum" sz="quarter" idx="12"/>
          </p:nvPr>
        </p:nvSpPr>
        <p:spPr/>
        <p:txBody>
          <a:bodyPr/>
          <a:lstStyle/>
          <a:p>
            <a:fld id="{C0E1B56D-E840-448A-AA70-8B541DEFB435}" type="slidenum">
              <a:rPr lang="en-CA" smtClean="0"/>
              <a:pPr/>
              <a:t>13</a:t>
            </a:fld>
            <a:endParaRPr lang="en-CA"/>
          </a:p>
        </p:txBody>
      </p:sp>
      <p:sp>
        <p:nvSpPr>
          <p:cNvPr id="12" name="TextBox 11">
            <a:extLst>
              <a:ext uri="{FF2B5EF4-FFF2-40B4-BE49-F238E27FC236}">
                <a16:creationId xmlns:a16="http://schemas.microsoft.com/office/drawing/2014/main" id="{2E9ED797-88D7-97F1-74D5-EA50AB7EB5CC}"/>
              </a:ext>
            </a:extLst>
          </p:cNvPr>
          <p:cNvSpPr txBox="1"/>
          <p:nvPr/>
        </p:nvSpPr>
        <p:spPr>
          <a:xfrm>
            <a:off x="1740879" y="3099613"/>
            <a:ext cx="5664026" cy="1200329"/>
          </a:xfrm>
          <a:prstGeom prst="rect">
            <a:avLst/>
          </a:prstGeom>
          <a:noFill/>
          <a:ln>
            <a:noFill/>
          </a:ln>
        </p:spPr>
        <p:txBody>
          <a:bodyPr wrap="square">
            <a:spAutoFit/>
          </a:bodyPr>
          <a:lstStyle/>
          <a:p>
            <a:pPr algn="ctr"/>
            <a:r>
              <a:rPr lang="en-CA" sz="3600" b="1" i="1" dirty="0">
                <a:solidFill>
                  <a:schemeClr val="accent4"/>
                </a:solidFill>
                <a:latin typeface="+mj-lt"/>
              </a:rPr>
              <a:t>Antibiotic resistance is a growing concern worldwide. </a:t>
            </a:r>
            <a:endParaRPr lang="en-US" sz="3600" b="1" i="1" dirty="0">
              <a:solidFill>
                <a:schemeClr val="accent4"/>
              </a:solidFill>
              <a:latin typeface="+mj-lt"/>
            </a:endParaRPr>
          </a:p>
        </p:txBody>
      </p:sp>
    </p:spTree>
    <p:extLst>
      <p:ext uri="{BB962C8B-B14F-4D97-AF65-F5344CB8AC3E}">
        <p14:creationId xmlns:p14="http://schemas.microsoft.com/office/powerpoint/2010/main" val="132182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b="1" dirty="0">
                <a:latin typeface="+mj-lt"/>
                <a:cs typeface="Titillium Web" panose="020B0604020202020204" charset="0"/>
              </a:rPr>
              <a:t>Why should people be careful to only take antibiotics when they are prescribed to them?</a:t>
            </a:r>
            <a:endParaRPr lang="en-US" sz="4800" b="1" dirty="0">
              <a:latin typeface="+mj-lt"/>
              <a:cs typeface="Titillium Web" panose="020B0604020202020204" charset="0"/>
            </a:endParaRPr>
          </a:p>
        </p:txBody>
      </p:sp>
      <p:sp>
        <p:nvSpPr>
          <p:cNvPr id="3" name="TextBox 2">
            <a:extLst>
              <a:ext uri="{FF2B5EF4-FFF2-40B4-BE49-F238E27FC236}">
                <a16:creationId xmlns:a16="http://schemas.microsoft.com/office/drawing/2014/main" id="{0F8B41BB-C50A-E2F0-88B9-0F6F633E1BD6}"/>
              </a:ext>
            </a:extLst>
          </p:cNvPr>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235077643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Reasons to be careful about taking antibiotics</a:t>
            </a:r>
            <a:endParaRPr lang="en-US" dirty="0"/>
          </a:p>
        </p:txBody>
      </p:sp>
      <p:sp>
        <p:nvSpPr>
          <p:cNvPr id="8" name="Text Placeholder 7">
            <a:extLst>
              <a:ext uri="{FF2B5EF4-FFF2-40B4-BE49-F238E27FC236}">
                <a16:creationId xmlns:a16="http://schemas.microsoft.com/office/drawing/2014/main" id="{3FFA6896-5947-E6A3-898D-A1FA33CF487F}"/>
              </a:ext>
            </a:extLst>
          </p:cNvPr>
          <p:cNvSpPr>
            <a:spLocks noGrp="1"/>
          </p:cNvSpPr>
          <p:nvPr>
            <p:ph type="body" sz="quarter" idx="13"/>
          </p:nvPr>
        </p:nvSpPr>
        <p:spPr/>
        <p:txBody>
          <a:bodyPr/>
          <a:lstStyle/>
          <a:p>
            <a:r>
              <a:rPr lang="en-CA" dirty="0"/>
              <a:t>Antibiotics kill all </a:t>
            </a:r>
            <a:r>
              <a:rPr lang="en-CA" b="1" dirty="0"/>
              <a:t>bacteria</a:t>
            </a:r>
            <a:r>
              <a:rPr lang="en-CA" dirty="0"/>
              <a:t> (good and bad) and can disrupt your good bacteria (microbiome)</a:t>
            </a:r>
          </a:p>
          <a:p>
            <a:r>
              <a:rPr lang="en-CA" dirty="0"/>
              <a:t>Antibiotics have </a:t>
            </a:r>
            <a:r>
              <a:rPr lang="en-CA" b="1" dirty="0"/>
              <a:t>side effects</a:t>
            </a:r>
          </a:p>
          <a:p>
            <a:r>
              <a:rPr lang="en-CA" dirty="0"/>
              <a:t>Antibiotics can </a:t>
            </a:r>
            <a:r>
              <a:rPr lang="en-CA" b="1" dirty="0"/>
              <a:t>react with other medicine </a:t>
            </a:r>
            <a:r>
              <a:rPr lang="en-CA" dirty="0"/>
              <a:t>you are taking</a:t>
            </a:r>
          </a:p>
          <a:p>
            <a:r>
              <a:rPr lang="en-CA" dirty="0"/>
              <a:t>Bacteria can develop </a:t>
            </a:r>
            <a:r>
              <a:rPr lang="en-CA" b="1" dirty="0"/>
              <a:t>antibiotic resistance</a:t>
            </a:r>
          </a:p>
          <a:p>
            <a:endParaRPr lang="en-CA" dirty="0"/>
          </a:p>
        </p:txBody>
      </p:sp>
      <p:sp>
        <p:nvSpPr>
          <p:cNvPr id="4" name="Slide Number Placeholder 3"/>
          <p:cNvSpPr>
            <a:spLocks noGrp="1"/>
          </p:cNvSpPr>
          <p:nvPr>
            <p:ph type="sldNum" sz="quarter" idx="12"/>
          </p:nvPr>
        </p:nvSpPr>
        <p:spPr/>
        <p:txBody>
          <a:bodyPr/>
          <a:lstStyle/>
          <a:p>
            <a:fld id="{31D5B90E-FEBA-4C2F-B9F7-2D79E87B4050}" type="slidenum">
              <a:rPr lang="en-CA" smtClean="0"/>
              <a:pPr/>
              <a:t>15</a:t>
            </a:fld>
            <a:endParaRPr lang="en-CA"/>
          </a:p>
        </p:txBody>
      </p:sp>
    </p:spTree>
    <p:extLst>
      <p:ext uri="{BB962C8B-B14F-4D97-AF65-F5344CB8AC3E}">
        <p14:creationId xmlns:p14="http://schemas.microsoft.com/office/powerpoint/2010/main" val="220128948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b="1" dirty="0">
                <a:latin typeface="+mj-lt"/>
              </a:rPr>
              <a:t>What are times that antibiotics may not be needed?</a:t>
            </a:r>
            <a:endParaRPr lang="en-US" sz="4800" b="1" dirty="0">
              <a:latin typeface="+mj-lt"/>
            </a:endParaRPr>
          </a:p>
        </p:txBody>
      </p:sp>
      <p:sp>
        <p:nvSpPr>
          <p:cNvPr id="4" name="Slide Number Placeholder 3"/>
          <p:cNvSpPr>
            <a:spLocks noGrp="1"/>
          </p:cNvSpPr>
          <p:nvPr>
            <p:ph type="sldNum" sz="quarter" idx="12"/>
          </p:nvPr>
        </p:nvSpPr>
        <p:spPr bwMode="auto">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accent2"/>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D81C6A13-F2BE-49AF-B976-A8734FACDC6B}" type="slidenum">
              <a:rPr lang="en-CA" smtClean="0"/>
              <a:pPr/>
              <a:t>16</a:t>
            </a:fld>
            <a:endParaRPr lang="en-CA"/>
          </a:p>
        </p:txBody>
      </p:sp>
      <p:sp>
        <p:nvSpPr>
          <p:cNvPr id="3" name="TextBox 2">
            <a:extLst>
              <a:ext uri="{FF2B5EF4-FFF2-40B4-BE49-F238E27FC236}">
                <a16:creationId xmlns:a16="http://schemas.microsoft.com/office/drawing/2014/main" id="{D3A0FAFD-33AE-22F3-1716-57B1F7311FAC}"/>
              </a:ext>
            </a:extLst>
          </p:cNvPr>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408970527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Times when an antibiotic is not needed</a:t>
            </a:r>
            <a:endParaRPr lang="en-US" dirty="0"/>
          </a:p>
        </p:txBody>
      </p:sp>
      <p:sp>
        <p:nvSpPr>
          <p:cNvPr id="7" name="Text Placeholder 6">
            <a:extLst>
              <a:ext uri="{FF2B5EF4-FFF2-40B4-BE49-F238E27FC236}">
                <a16:creationId xmlns:a16="http://schemas.microsoft.com/office/drawing/2014/main" id="{AD6B762D-7E3F-13D8-2173-5C2E7879F831}"/>
              </a:ext>
            </a:extLst>
          </p:cNvPr>
          <p:cNvSpPr>
            <a:spLocks noGrp="1"/>
          </p:cNvSpPr>
          <p:nvPr>
            <p:ph type="body" sz="quarter" idx="13"/>
          </p:nvPr>
        </p:nvSpPr>
        <p:spPr/>
        <p:txBody>
          <a:bodyPr/>
          <a:lstStyle/>
          <a:p>
            <a:r>
              <a:rPr lang="en-CA" sz="1800" dirty="0"/>
              <a:t>People should not take antibiotics without a prescription</a:t>
            </a:r>
          </a:p>
          <a:p>
            <a:r>
              <a:rPr lang="en-CA" sz="1800" dirty="0"/>
              <a:t>No antibiotics are needed for viral infections (colds, flus, COVID-19)</a:t>
            </a:r>
          </a:p>
          <a:p>
            <a:r>
              <a:rPr lang="en-CA" sz="1800" dirty="0"/>
              <a:t>The presence of bacteria in the urine without signs of infection can be normal – no antibiotic may be needed if the person has no symptoms of an infection</a:t>
            </a:r>
          </a:p>
          <a:p>
            <a:r>
              <a:rPr lang="en-CA" sz="1800" dirty="0"/>
              <a:t>Testing urine without a reason leads to unnecessary antibiotic use</a:t>
            </a:r>
          </a:p>
          <a:p>
            <a:r>
              <a:rPr lang="en-CA" sz="1800" dirty="0"/>
              <a:t>In some cases, an antibiotic may be prescribed prior to dental treatments, but many dental procedures don’t need antibiotics. Talk to your dentist.</a:t>
            </a:r>
          </a:p>
          <a:p>
            <a:endParaRPr lang="en-CA" sz="1800" dirty="0"/>
          </a:p>
        </p:txBody>
      </p:sp>
      <p:sp>
        <p:nvSpPr>
          <p:cNvPr id="4" name="Slide Number Placeholder 3"/>
          <p:cNvSpPr>
            <a:spLocks noGrp="1"/>
          </p:cNvSpPr>
          <p:nvPr>
            <p:ph type="sldNum" sz="quarter" idx="12"/>
          </p:nvPr>
        </p:nvSpPr>
        <p:spPr/>
        <p:txBody>
          <a:bodyPr/>
          <a:lstStyle/>
          <a:p>
            <a:fld id="{31D5B90E-FEBA-4C2F-B9F7-2D79E87B4050}" type="slidenum">
              <a:rPr lang="en-CA" smtClean="0"/>
              <a:pPr/>
              <a:t>17</a:t>
            </a:fld>
            <a:endParaRPr lang="en-CA"/>
          </a:p>
        </p:txBody>
      </p:sp>
    </p:spTree>
    <p:extLst>
      <p:ext uri="{BB962C8B-B14F-4D97-AF65-F5344CB8AC3E}">
        <p14:creationId xmlns:p14="http://schemas.microsoft.com/office/powerpoint/2010/main" val="2224562580"/>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9180" y="1058862"/>
            <a:ext cx="1322858" cy="3779595"/>
          </a:xfrm>
          <a:custGeom>
            <a:avLst/>
            <a:gdLst/>
            <a:ahLst/>
            <a:cxnLst/>
            <a:rect l="l" t="t" r="r" b="b"/>
            <a:pathLst>
              <a:path w="2784465" h="7955615">
                <a:moveTo>
                  <a:pt x="0" y="0"/>
                </a:moveTo>
                <a:lnTo>
                  <a:pt x="2784466" y="0"/>
                </a:lnTo>
                <a:lnTo>
                  <a:pt x="2784466" y="7955615"/>
                </a:lnTo>
                <a:lnTo>
                  <a:pt x="0" y="79556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2195736" y="1341002"/>
            <a:ext cx="6337078" cy="923330"/>
          </a:xfrm>
          <a:prstGeom prst="rect">
            <a:avLst/>
          </a:prstGeom>
        </p:spPr>
        <p:txBody>
          <a:bodyPr wrap="square" lIns="0" tIns="0" rIns="0" bIns="0" rtlCol="0" anchor="t">
            <a:spAutoFit/>
          </a:bodyPr>
          <a:lstStyle/>
          <a:p>
            <a:r>
              <a:rPr lang="en-US" sz="2000" b="1" dirty="0">
                <a:solidFill>
                  <a:schemeClr val="tx1">
                    <a:lumMod val="85000"/>
                    <a:lumOff val="15000"/>
                  </a:schemeClr>
                </a:solidFill>
                <a:latin typeface="+mn-lt"/>
                <a:ea typeface="Open Sans Bold"/>
                <a:cs typeface="Open Sans Bold"/>
                <a:sym typeface="Open Sans Bold"/>
              </a:rPr>
              <a:t>Stop:</a:t>
            </a:r>
            <a:r>
              <a:rPr lang="en-US" sz="2000" b="1" dirty="0">
                <a:solidFill>
                  <a:schemeClr val="tx1">
                    <a:lumMod val="85000"/>
                    <a:lumOff val="15000"/>
                  </a:schemeClr>
                </a:solidFill>
                <a:latin typeface="+mn-lt"/>
                <a:ea typeface="Open Sans"/>
                <a:cs typeface="Open Sans"/>
                <a:sym typeface="Open Sans"/>
              </a:rPr>
              <a:t> </a:t>
            </a:r>
            <a:r>
              <a:rPr lang="en-US" sz="2000" dirty="0">
                <a:solidFill>
                  <a:schemeClr val="tx1">
                    <a:lumMod val="85000"/>
                    <a:lumOff val="15000"/>
                  </a:schemeClr>
                </a:solidFill>
                <a:latin typeface="+mn-lt"/>
                <a:ea typeface="Open Sans"/>
                <a:cs typeface="Open Sans"/>
                <a:sym typeface="Open Sans"/>
              </a:rPr>
              <a:t>do not test foul-smelling, dark, or cloudy urine when there are no symptoms of sickness. No antibiotics are needed.</a:t>
            </a:r>
          </a:p>
        </p:txBody>
      </p:sp>
      <p:sp>
        <p:nvSpPr>
          <p:cNvPr id="5" name="TextBox 5"/>
          <p:cNvSpPr txBox="1"/>
          <p:nvPr/>
        </p:nvSpPr>
        <p:spPr>
          <a:xfrm>
            <a:off x="2195736" y="2646999"/>
            <a:ext cx="6337078" cy="615553"/>
          </a:xfrm>
          <a:prstGeom prst="rect">
            <a:avLst/>
          </a:prstGeom>
        </p:spPr>
        <p:txBody>
          <a:bodyPr wrap="square" lIns="0" tIns="0" rIns="0" bIns="0" rtlCol="0" anchor="t">
            <a:spAutoFit/>
          </a:bodyPr>
          <a:lstStyle/>
          <a:p>
            <a:r>
              <a:rPr lang="en-US" sz="2000" b="1" dirty="0">
                <a:solidFill>
                  <a:schemeClr val="tx1">
                    <a:lumMod val="85000"/>
                    <a:lumOff val="15000"/>
                  </a:schemeClr>
                </a:solidFill>
                <a:latin typeface="+mn-lt"/>
                <a:ea typeface="Open Sans Bold"/>
                <a:cs typeface="Open Sans Bold"/>
                <a:sym typeface="Open Sans Bold"/>
              </a:rPr>
              <a:t>Wait:</a:t>
            </a:r>
            <a:r>
              <a:rPr lang="en-US" sz="2000" b="1" dirty="0">
                <a:solidFill>
                  <a:schemeClr val="tx1">
                    <a:lumMod val="85000"/>
                    <a:lumOff val="15000"/>
                  </a:schemeClr>
                </a:solidFill>
                <a:latin typeface="+mn-lt"/>
                <a:ea typeface="Open Sans"/>
                <a:cs typeface="Open Sans"/>
                <a:sym typeface="Open Sans"/>
              </a:rPr>
              <a:t> </a:t>
            </a:r>
            <a:r>
              <a:rPr lang="en-US" sz="2000" dirty="0">
                <a:solidFill>
                  <a:schemeClr val="tx1">
                    <a:lumMod val="85000"/>
                    <a:lumOff val="15000"/>
                  </a:schemeClr>
                </a:solidFill>
                <a:latin typeface="+mn-lt"/>
                <a:ea typeface="Open Sans"/>
                <a:cs typeface="Open Sans"/>
                <a:sym typeface="Open Sans"/>
              </a:rPr>
              <a:t>for changes in mood or </a:t>
            </a:r>
            <a:r>
              <a:rPr lang="en-US" sz="2000" dirty="0" err="1">
                <a:solidFill>
                  <a:schemeClr val="tx1">
                    <a:lumMod val="85000"/>
                    <a:lumOff val="15000"/>
                  </a:schemeClr>
                </a:solidFill>
                <a:latin typeface="+mn-lt"/>
                <a:ea typeface="Open Sans"/>
                <a:cs typeface="Open Sans"/>
                <a:sym typeface="Open Sans"/>
              </a:rPr>
              <a:t>behaviour</a:t>
            </a:r>
            <a:r>
              <a:rPr lang="en-US" sz="2000" dirty="0">
                <a:solidFill>
                  <a:schemeClr val="tx1">
                    <a:lumMod val="85000"/>
                    <a:lumOff val="15000"/>
                  </a:schemeClr>
                </a:solidFill>
                <a:latin typeface="+mn-lt"/>
                <a:ea typeface="Open Sans"/>
                <a:cs typeface="Open Sans"/>
                <a:sym typeface="Open Sans"/>
              </a:rPr>
              <a:t>, and monitor and rehydrate for 24 hours. </a:t>
            </a:r>
          </a:p>
        </p:txBody>
      </p:sp>
      <p:sp>
        <p:nvSpPr>
          <p:cNvPr id="6" name="TextBox 6"/>
          <p:cNvSpPr txBox="1"/>
          <p:nvPr/>
        </p:nvSpPr>
        <p:spPr>
          <a:xfrm>
            <a:off x="2195735" y="3812978"/>
            <a:ext cx="6337078" cy="615553"/>
          </a:xfrm>
          <a:prstGeom prst="rect">
            <a:avLst/>
          </a:prstGeom>
        </p:spPr>
        <p:txBody>
          <a:bodyPr wrap="square" lIns="0" tIns="0" rIns="0" bIns="0" rtlCol="0" anchor="t">
            <a:spAutoFit/>
          </a:bodyPr>
          <a:lstStyle/>
          <a:p>
            <a:r>
              <a:rPr lang="en-US" sz="2000" b="1" dirty="0">
                <a:solidFill>
                  <a:schemeClr val="tx1">
                    <a:lumMod val="85000"/>
                    <a:lumOff val="15000"/>
                  </a:schemeClr>
                </a:solidFill>
                <a:latin typeface="+mn-lt"/>
                <a:ea typeface="Open Sans Bold"/>
                <a:cs typeface="Open Sans Bold"/>
                <a:sym typeface="Open Sans Bold"/>
              </a:rPr>
              <a:t>Go:</a:t>
            </a:r>
            <a:r>
              <a:rPr lang="en-US" sz="2000" b="1" dirty="0">
                <a:solidFill>
                  <a:schemeClr val="tx1">
                    <a:lumMod val="85000"/>
                    <a:lumOff val="15000"/>
                  </a:schemeClr>
                </a:solidFill>
                <a:latin typeface="+mn-lt"/>
                <a:ea typeface="Open Sans"/>
                <a:cs typeface="Open Sans"/>
                <a:sym typeface="Open Sans"/>
              </a:rPr>
              <a:t> </a:t>
            </a:r>
            <a:r>
              <a:rPr lang="en-US" sz="2000" dirty="0">
                <a:solidFill>
                  <a:schemeClr val="tx1">
                    <a:lumMod val="85000"/>
                    <a:lumOff val="15000"/>
                  </a:schemeClr>
                </a:solidFill>
                <a:latin typeface="+mn-lt"/>
                <a:ea typeface="Open Sans"/>
                <a:cs typeface="Open Sans"/>
                <a:sym typeface="Open Sans"/>
              </a:rPr>
              <a:t>when there are symptoms of concern, use urine culture.  </a:t>
            </a:r>
          </a:p>
        </p:txBody>
      </p:sp>
      <p:sp>
        <p:nvSpPr>
          <p:cNvPr id="7" name="Title 6">
            <a:extLst>
              <a:ext uri="{FF2B5EF4-FFF2-40B4-BE49-F238E27FC236}">
                <a16:creationId xmlns:a16="http://schemas.microsoft.com/office/drawing/2014/main" id="{C2F27103-C499-0170-A8F6-3BEC2D78BA22}"/>
              </a:ext>
            </a:extLst>
          </p:cNvPr>
          <p:cNvSpPr>
            <a:spLocks noGrp="1"/>
          </p:cNvSpPr>
          <p:nvPr>
            <p:ph type="title"/>
          </p:nvPr>
        </p:nvSpPr>
        <p:spPr/>
        <p:txBody>
          <a:bodyPr/>
          <a:lstStyle/>
          <a:p>
            <a:r>
              <a:rPr lang="en-US" dirty="0"/>
              <a:t>Symptom Free Pee: Let It Be</a:t>
            </a: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5400" b="1" dirty="0">
                <a:latin typeface="+mj-lt"/>
                <a:cs typeface="Titillium Web" panose="020B0604020202020204" charset="0"/>
              </a:rPr>
              <a:t>What can I do to stay healthy?</a:t>
            </a:r>
            <a:endParaRPr lang="en-US" sz="5400" b="1" dirty="0">
              <a:latin typeface="+mj-lt"/>
              <a:cs typeface="Titillium Web" panose="020B0604020202020204" charset="0"/>
            </a:endParaRPr>
          </a:p>
        </p:txBody>
      </p:sp>
      <p:sp>
        <p:nvSpPr>
          <p:cNvPr id="4" name="Slide Number Placeholder 3"/>
          <p:cNvSpPr>
            <a:spLocks noGrp="1"/>
          </p:cNvSpPr>
          <p:nvPr>
            <p:ph type="sldNum" sz="quarter" idx="12"/>
          </p:nvPr>
        </p:nvSpPr>
        <p:spPr bwMode="auto">
          <a:prstGeom prst="rect">
            <a:avLst/>
          </a:prstGeom>
          <a:noFill/>
          <a:ln w="9525">
            <a:noFill/>
            <a:miter lim="800000"/>
            <a:headEnd/>
            <a:tailEnd/>
          </a:ln>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buClr>
                <a:srgbClr val="000000"/>
              </a:buClr>
              <a:buFont typeface="Arial" charset="0"/>
              <a:buNone/>
              <a:defRPr sz="1200" b="1" kern="1200">
                <a:solidFill>
                  <a:schemeClr val="accent2"/>
                </a:solidFill>
                <a:latin typeface="Titillium Web"/>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fld id="{D81C6A13-F2BE-49AF-B976-A8734FACDC6B}" type="slidenum">
              <a:rPr lang="en-CA" smtClean="0"/>
              <a:pPr/>
              <a:t>19</a:t>
            </a:fld>
            <a:endParaRPr lang="en-CA"/>
          </a:p>
        </p:txBody>
      </p:sp>
      <p:sp>
        <p:nvSpPr>
          <p:cNvPr id="3" name="TextBox 2">
            <a:extLst>
              <a:ext uri="{FF2B5EF4-FFF2-40B4-BE49-F238E27FC236}">
                <a16:creationId xmlns:a16="http://schemas.microsoft.com/office/drawing/2014/main" id="{C8DD2929-DE88-1F14-0EA4-DC7554A61DCE}"/>
              </a:ext>
            </a:extLst>
          </p:cNvPr>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350495872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Objectives for today’s activity</a:t>
            </a:r>
            <a:endParaRPr lang="en-US" dirty="0"/>
          </a:p>
        </p:txBody>
      </p:sp>
      <p:sp>
        <p:nvSpPr>
          <p:cNvPr id="6" name="Text Placeholder 5"/>
          <p:cNvSpPr>
            <a:spLocks noGrp="1"/>
          </p:cNvSpPr>
          <p:nvPr>
            <p:ph type="body" sz="quarter" idx="13"/>
          </p:nvPr>
        </p:nvSpPr>
        <p:spPr/>
        <p:txBody>
          <a:bodyPr/>
          <a:lstStyle/>
          <a:p>
            <a:pPr marL="638175" indent="-457200">
              <a:spcAft>
                <a:spcPts val="600"/>
              </a:spcAft>
              <a:buFont typeface="+mj-lt"/>
              <a:buAutoNum type="arabicPeriod"/>
            </a:pPr>
            <a:r>
              <a:rPr lang="en-CA" sz="2000" dirty="0"/>
              <a:t>Identify two differences between bacteria and viruses</a:t>
            </a:r>
          </a:p>
          <a:p>
            <a:pPr marL="638175" indent="-457200">
              <a:spcAft>
                <a:spcPts val="600"/>
              </a:spcAft>
              <a:buFont typeface="+mj-lt"/>
              <a:buAutoNum type="arabicPeriod"/>
            </a:pPr>
            <a:r>
              <a:rPr lang="en-CA" sz="2000" dirty="0"/>
              <a:t>List two benefits of good bacteria in the body</a:t>
            </a:r>
          </a:p>
          <a:p>
            <a:pPr marL="638175" indent="-457200">
              <a:spcAft>
                <a:spcPts val="600"/>
              </a:spcAft>
              <a:buFont typeface="+mj-lt"/>
              <a:buAutoNum type="arabicPeriod"/>
            </a:pPr>
            <a:r>
              <a:rPr lang="en-CA" sz="2000" dirty="0"/>
              <a:t>Consider four risks of inappropriate antibiotic use</a:t>
            </a:r>
          </a:p>
          <a:p>
            <a:pPr marL="638175" indent="-457200">
              <a:spcAft>
                <a:spcPts val="600"/>
              </a:spcAft>
              <a:buFont typeface="+mj-lt"/>
              <a:buAutoNum type="arabicPeriod"/>
            </a:pPr>
            <a:r>
              <a:rPr lang="en-CA" sz="2000" dirty="0"/>
              <a:t>Have fun and play Bingo!</a:t>
            </a:r>
            <a:endParaRPr lang="en-US" sz="2000"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2</a:t>
            </a:fld>
            <a:endParaRPr lang="en-CA"/>
          </a:p>
        </p:txBody>
      </p:sp>
    </p:spTree>
    <p:extLst>
      <p:ext uri="{BB962C8B-B14F-4D97-AF65-F5344CB8AC3E}">
        <p14:creationId xmlns:p14="http://schemas.microsoft.com/office/powerpoint/2010/main" val="1245714326"/>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Ways to stay healthy and protect your microbiome</a:t>
            </a:r>
            <a:endParaRPr lang="en-US" dirty="0"/>
          </a:p>
        </p:txBody>
      </p:sp>
      <p:sp>
        <p:nvSpPr>
          <p:cNvPr id="11" name="Text Placeholder 10">
            <a:extLst>
              <a:ext uri="{FF2B5EF4-FFF2-40B4-BE49-F238E27FC236}">
                <a16:creationId xmlns:a16="http://schemas.microsoft.com/office/drawing/2014/main" id="{D2AAE897-2455-DFDD-F1A8-C6B30400D6C0}"/>
              </a:ext>
            </a:extLst>
          </p:cNvPr>
          <p:cNvSpPr>
            <a:spLocks noGrp="1"/>
          </p:cNvSpPr>
          <p:nvPr>
            <p:ph type="body" sz="quarter" idx="13"/>
          </p:nvPr>
        </p:nvSpPr>
        <p:spPr>
          <a:xfrm>
            <a:off x="1835696" y="951707"/>
            <a:ext cx="6697118" cy="3888581"/>
          </a:xfrm>
        </p:spPr>
        <p:txBody>
          <a:bodyPr/>
          <a:lstStyle/>
          <a:p>
            <a:pPr marL="180975" indent="0">
              <a:buNone/>
            </a:pPr>
            <a:r>
              <a:rPr lang="en-CA" sz="1800" dirty="0"/>
              <a:t>Frequent hand hygiene with plain soap and water or hand sanitizer</a:t>
            </a:r>
          </a:p>
          <a:p>
            <a:endParaRPr lang="en-CA" sz="1400" dirty="0"/>
          </a:p>
          <a:p>
            <a:pPr marL="180975" indent="0">
              <a:buNone/>
            </a:pPr>
            <a:r>
              <a:rPr lang="en-CA" sz="1800" dirty="0"/>
              <a:t>Cover coughs and sneezes with inner elbow or tissue</a:t>
            </a:r>
          </a:p>
          <a:p>
            <a:r>
              <a:rPr lang="en-CA" sz="1800" dirty="0"/>
              <a:t>Dispose of tissues in the garbage and perform hand hygiene after disposal.</a:t>
            </a:r>
          </a:p>
          <a:p>
            <a:pPr lvl="1"/>
            <a:endParaRPr lang="en-CA" sz="1400" dirty="0"/>
          </a:p>
          <a:p>
            <a:pPr marL="180975" indent="0">
              <a:buNone/>
            </a:pPr>
            <a:r>
              <a:rPr lang="en-CA" sz="1800" dirty="0"/>
              <a:t>Wear a mask and practice distancing when indicated.</a:t>
            </a:r>
          </a:p>
          <a:p>
            <a:endParaRPr lang="en-CA" sz="1400" dirty="0"/>
          </a:p>
          <a:p>
            <a:pPr marL="180975" indent="0">
              <a:buNone/>
            </a:pPr>
            <a:r>
              <a:rPr lang="en-CA" sz="1800" dirty="0"/>
              <a:t>Stay up to date with immunizations (if you don’t get sick, you don’t need an antibiotic!)</a:t>
            </a:r>
          </a:p>
          <a:p>
            <a:endParaRPr lang="en-CA" sz="1800" dirty="0"/>
          </a:p>
        </p:txBody>
      </p:sp>
      <p:sp>
        <p:nvSpPr>
          <p:cNvPr id="4" name="Slide Number Placeholder 3"/>
          <p:cNvSpPr>
            <a:spLocks noGrp="1"/>
          </p:cNvSpPr>
          <p:nvPr>
            <p:ph type="sldNum" sz="quarter" idx="12"/>
          </p:nvPr>
        </p:nvSpPr>
        <p:spPr/>
        <p:txBody>
          <a:bodyPr/>
          <a:lstStyle/>
          <a:p>
            <a:fld id="{31D5B90E-FEBA-4C2F-B9F7-2D79E87B4050}" type="slidenum">
              <a:rPr lang="en-CA" smtClean="0"/>
              <a:pPr/>
              <a:t>20</a:t>
            </a:fld>
            <a:endParaRPr lang="en-CA"/>
          </a:p>
        </p:txBody>
      </p:sp>
      <p:pic>
        <p:nvPicPr>
          <p:cNvPr id="5" name="Picture 4">
            <a:extLst>
              <a:ext uri="{FF2B5EF4-FFF2-40B4-BE49-F238E27FC236}">
                <a16:creationId xmlns:a16="http://schemas.microsoft.com/office/drawing/2014/main" id="{44C6B131-9706-65D2-2D82-DB78D8FFEE64}"/>
              </a:ext>
            </a:extLst>
          </p:cNvPr>
          <p:cNvPicPr>
            <a:picLocks noChangeAspect="1"/>
          </p:cNvPicPr>
          <p:nvPr/>
        </p:nvPicPr>
        <p:blipFill>
          <a:blip r:embed="rId3"/>
          <a:stretch>
            <a:fillRect/>
          </a:stretch>
        </p:blipFill>
        <p:spPr>
          <a:xfrm>
            <a:off x="694372" y="1037960"/>
            <a:ext cx="790575" cy="733425"/>
          </a:xfrm>
          <a:prstGeom prst="rect">
            <a:avLst/>
          </a:prstGeom>
        </p:spPr>
      </p:pic>
      <p:pic>
        <p:nvPicPr>
          <p:cNvPr id="8" name="Picture 7">
            <a:extLst>
              <a:ext uri="{FF2B5EF4-FFF2-40B4-BE49-F238E27FC236}">
                <a16:creationId xmlns:a16="http://schemas.microsoft.com/office/drawing/2014/main" id="{35F69BF6-BBA6-1732-CB52-EBBC7FE43D74}"/>
              </a:ext>
            </a:extLst>
          </p:cNvPr>
          <p:cNvPicPr>
            <a:picLocks noChangeAspect="1"/>
          </p:cNvPicPr>
          <p:nvPr/>
        </p:nvPicPr>
        <p:blipFill>
          <a:blip r:embed="rId4"/>
          <a:stretch>
            <a:fillRect/>
          </a:stretch>
        </p:blipFill>
        <p:spPr>
          <a:xfrm>
            <a:off x="517122" y="2045538"/>
            <a:ext cx="1145073" cy="932622"/>
          </a:xfrm>
          <a:prstGeom prst="rect">
            <a:avLst/>
          </a:prstGeom>
        </p:spPr>
      </p:pic>
      <p:sp>
        <p:nvSpPr>
          <p:cNvPr id="14" name="Freeform 2">
            <a:extLst>
              <a:ext uri="{FF2B5EF4-FFF2-40B4-BE49-F238E27FC236}">
                <a16:creationId xmlns:a16="http://schemas.microsoft.com/office/drawing/2014/main" id="{71B5432E-78B4-CAEF-E9AF-8B6CC33C0542}"/>
              </a:ext>
            </a:extLst>
          </p:cNvPr>
          <p:cNvSpPr/>
          <p:nvPr/>
        </p:nvSpPr>
        <p:spPr>
          <a:xfrm>
            <a:off x="665273" y="3288121"/>
            <a:ext cx="848769" cy="523776"/>
          </a:xfrm>
          <a:custGeom>
            <a:avLst/>
            <a:gdLst/>
            <a:ahLst/>
            <a:cxnLst/>
            <a:rect l="l" t="t" r="r" b="b"/>
            <a:pathLst>
              <a:path w="6029011" h="4114800">
                <a:moveTo>
                  <a:pt x="0" y="0"/>
                </a:moveTo>
                <a:lnTo>
                  <a:pt x="6029011" y="0"/>
                </a:lnTo>
                <a:lnTo>
                  <a:pt x="602901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5" name="Freeform 3">
            <a:extLst>
              <a:ext uri="{FF2B5EF4-FFF2-40B4-BE49-F238E27FC236}">
                <a16:creationId xmlns:a16="http://schemas.microsoft.com/office/drawing/2014/main" id="{B63C8BC5-0E43-F9DA-CE34-2311976ADFEF}"/>
              </a:ext>
            </a:extLst>
          </p:cNvPr>
          <p:cNvSpPr/>
          <p:nvPr/>
        </p:nvSpPr>
        <p:spPr>
          <a:xfrm>
            <a:off x="724838" y="4004265"/>
            <a:ext cx="729637" cy="73905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Tree>
    <p:extLst>
      <p:ext uri="{BB962C8B-B14F-4D97-AF65-F5344CB8AC3E}">
        <p14:creationId xmlns:p14="http://schemas.microsoft.com/office/powerpoint/2010/main" val="120894088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7C8C-47B0-B50F-9919-23C85EEDAED1}"/>
              </a:ext>
            </a:extLst>
          </p:cNvPr>
          <p:cNvSpPr>
            <a:spLocks noGrp="1"/>
          </p:cNvSpPr>
          <p:nvPr>
            <p:ph type="title"/>
          </p:nvPr>
        </p:nvSpPr>
        <p:spPr/>
        <p:txBody>
          <a:bodyPr/>
          <a:lstStyle/>
          <a:p>
            <a:r>
              <a:rPr lang="en-CA" dirty="0"/>
              <a:t>What about “Probiotics”?</a:t>
            </a:r>
            <a:endParaRPr lang="en-US" dirty="0"/>
          </a:p>
        </p:txBody>
      </p:sp>
      <p:sp>
        <p:nvSpPr>
          <p:cNvPr id="4" name="Text Placeholder 3">
            <a:extLst>
              <a:ext uri="{FF2B5EF4-FFF2-40B4-BE49-F238E27FC236}">
                <a16:creationId xmlns:a16="http://schemas.microsoft.com/office/drawing/2014/main" id="{00EEB2F9-E6F6-A62A-E9BE-3D045B9BF79F}"/>
              </a:ext>
            </a:extLst>
          </p:cNvPr>
          <p:cNvSpPr>
            <a:spLocks noGrp="1"/>
          </p:cNvSpPr>
          <p:nvPr>
            <p:ph type="body" sz="quarter" idx="13"/>
          </p:nvPr>
        </p:nvSpPr>
        <p:spPr>
          <a:xfrm>
            <a:off x="611188" y="951707"/>
            <a:ext cx="6265068" cy="3888581"/>
          </a:xfrm>
        </p:spPr>
        <p:txBody>
          <a:bodyPr/>
          <a:lstStyle/>
          <a:p>
            <a:r>
              <a:rPr lang="en-CA" sz="1600" dirty="0"/>
              <a:t>Probiotics are supplements that contain live bacteria.</a:t>
            </a:r>
          </a:p>
          <a:p>
            <a:r>
              <a:rPr lang="en-CA" sz="1600" dirty="0"/>
              <a:t>Current research does not show that probiotic supplements on the market help the gut microbiome after antibiotics.</a:t>
            </a:r>
          </a:p>
          <a:p>
            <a:r>
              <a:rPr lang="en-CA" sz="1600" dirty="0"/>
              <a:t>If your health care person recommends them, there could be benefit to you.</a:t>
            </a:r>
          </a:p>
          <a:p>
            <a:r>
              <a:rPr lang="en-CA" sz="1600" dirty="0"/>
              <a:t>The best way to improve your microbiome after taking antibiotics is an improved diet, moderate exercise, and exposure to some microbes by being outside in nature or having pets.</a:t>
            </a:r>
          </a:p>
          <a:p>
            <a:r>
              <a:rPr lang="en-CA" sz="1600" dirty="0"/>
              <a:t>Eating fibre from whole grains, fruits, and vegetables feeds the good bacteria in your body.</a:t>
            </a:r>
          </a:p>
          <a:p>
            <a:r>
              <a:rPr lang="en-CA" sz="1600" dirty="0"/>
              <a:t>If you have questions, talk to your doctor.</a:t>
            </a:r>
            <a:endParaRPr lang="en-US" sz="1600" dirty="0"/>
          </a:p>
        </p:txBody>
      </p:sp>
      <p:sp>
        <p:nvSpPr>
          <p:cNvPr id="5" name="Slide Number Placeholder 4">
            <a:extLst>
              <a:ext uri="{FF2B5EF4-FFF2-40B4-BE49-F238E27FC236}">
                <a16:creationId xmlns:a16="http://schemas.microsoft.com/office/drawing/2014/main" id="{7B41B85B-6321-5BF9-9105-F0A89C9904B0}"/>
              </a:ext>
            </a:extLst>
          </p:cNvPr>
          <p:cNvSpPr>
            <a:spLocks noGrp="1"/>
          </p:cNvSpPr>
          <p:nvPr>
            <p:ph type="sldNum" sz="quarter" idx="12"/>
          </p:nvPr>
        </p:nvSpPr>
        <p:spPr/>
        <p:txBody>
          <a:bodyPr/>
          <a:lstStyle/>
          <a:p>
            <a:fld id="{C0E1B56D-E840-448A-AA70-8B541DEFB435}" type="slidenum">
              <a:rPr lang="en-CA" smtClean="0"/>
              <a:pPr/>
              <a:t>21</a:t>
            </a:fld>
            <a:endParaRPr lang="en-CA"/>
          </a:p>
        </p:txBody>
      </p:sp>
      <p:pic>
        <p:nvPicPr>
          <p:cNvPr id="7" name="Graphic 6" descr="Fruit bowl outline">
            <a:extLst>
              <a:ext uri="{FF2B5EF4-FFF2-40B4-BE49-F238E27FC236}">
                <a16:creationId xmlns:a16="http://schemas.microsoft.com/office/drawing/2014/main" id="{2114A260-EA7F-001C-CD0A-B08D27EC26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0272" y="3210414"/>
            <a:ext cx="1506293" cy="1506293"/>
          </a:xfrm>
          <a:prstGeom prst="rect">
            <a:avLst/>
          </a:prstGeom>
        </p:spPr>
      </p:pic>
    </p:spTree>
    <p:extLst>
      <p:ext uri="{BB962C8B-B14F-4D97-AF65-F5344CB8AC3E}">
        <p14:creationId xmlns:p14="http://schemas.microsoft.com/office/powerpoint/2010/main" val="241533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A609A1-3488-EB34-181B-346EA82C09FE}"/>
              </a:ext>
            </a:extLst>
          </p:cNvPr>
          <p:cNvSpPr>
            <a:spLocks noGrp="1"/>
          </p:cNvSpPr>
          <p:nvPr>
            <p:ph type="title"/>
          </p:nvPr>
        </p:nvSpPr>
        <p:spPr/>
        <p:txBody>
          <a:bodyPr/>
          <a:lstStyle/>
          <a:p>
            <a:r>
              <a:rPr lang="en-US" sz="5400" dirty="0"/>
              <a:t>Time for Bingo!</a:t>
            </a:r>
            <a:endParaRPr lang="en-CA" sz="5400" dirty="0"/>
          </a:p>
        </p:txBody>
      </p:sp>
    </p:spTree>
    <p:extLst>
      <p:ext uri="{BB962C8B-B14F-4D97-AF65-F5344CB8AC3E}">
        <p14:creationId xmlns:p14="http://schemas.microsoft.com/office/powerpoint/2010/main" val="2336701806"/>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buFont typeface="Titillium Web"/>
              <a:buNone/>
              <a:defRPr/>
            </a:pPr>
            <a:r>
              <a:rPr lang="en-CA" sz="4400" b="1" dirty="0">
                <a:latin typeface="+mj-lt"/>
                <a:ea typeface="Titillium Web"/>
                <a:cs typeface="Titillium Web"/>
                <a:sym typeface="Titillium Web"/>
              </a:rPr>
              <a:t>Who has questions?</a:t>
            </a:r>
          </a:p>
        </p:txBody>
      </p:sp>
      <p:sp>
        <p:nvSpPr>
          <p:cNvPr id="3" name="Slide Number Placeholder 3">
            <a:extLst>
              <a:ext uri="{FF2B5EF4-FFF2-40B4-BE49-F238E27FC236}">
                <a16:creationId xmlns:a16="http://schemas.microsoft.com/office/drawing/2014/main" id="{70F3674F-215B-557B-378C-E8FA688FBDA1}"/>
              </a:ext>
            </a:extLst>
          </p:cNvPr>
          <p:cNvSpPr>
            <a:spLocks noGrp="1"/>
          </p:cNvSpPr>
          <p:nvPr>
            <p:ph type="sldNum" sz="quarter" idx="12"/>
          </p:nvPr>
        </p:nvSpPr>
        <p:spPr/>
        <p:txBody>
          <a:bodyPr/>
          <a:lstStyle/>
          <a:p>
            <a:fld id="{31D5B90E-FEBA-4C2F-B9F7-2D79E87B4050}" type="slidenum">
              <a:rPr lang="en-CA" smtClean="0"/>
              <a:pPr/>
              <a:t>23</a:t>
            </a:fld>
            <a:endParaRPr lang="en-CA"/>
          </a:p>
        </p:txBody>
      </p:sp>
      <p:pic>
        <p:nvPicPr>
          <p:cNvPr id="8" name="Picture 7"/>
          <p:cNvPicPr>
            <a:picLocks noChangeAspect="1"/>
          </p:cNvPicPr>
          <p:nvPr/>
        </p:nvPicPr>
        <p:blipFill>
          <a:blip r:embed="rId3">
            <a:duotone>
              <a:schemeClr val="accent1">
                <a:shade val="45000"/>
                <a:satMod val="135000"/>
              </a:schemeClr>
              <a:prstClr val="white"/>
            </a:duotone>
          </a:blip>
          <a:stretch>
            <a:fillRect/>
          </a:stretch>
        </p:blipFill>
        <p:spPr>
          <a:xfrm>
            <a:off x="6156176" y="377326"/>
            <a:ext cx="2571750" cy="2571750"/>
          </a:xfrm>
          <a:prstGeom prst="rect">
            <a:avLst/>
          </a:prstGeom>
        </p:spPr>
      </p:pic>
      <p:sp>
        <p:nvSpPr>
          <p:cNvPr id="2" name="TextBox 1"/>
          <p:cNvSpPr txBox="1"/>
          <p:nvPr/>
        </p:nvSpPr>
        <p:spPr>
          <a:xfrm>
            <a:off x="611188" y="3787340"/>
            <a:ext cx="6840537" cy="800189"/>
          </a:xfrm>
          <a:prstGeom prst="rect">
            <a:avLst/>
          </a:prstGeom>
          <a:noFill/>
          <a:ln>
            <a:noFill/>
          </a:ln>
        </p:spPr>
        <p:txBody>
          <a:bodyPr spcFirstLastPara="1" wrap="square" lIns="0" tIns="91425" rIns="91425" bIns="91425" rtlCol="0" anchor="t" anchorCtr="0">
            <a:spAutoFit/>
          </a:bodyPr>
          <a:lstStyle/>
          <a:p>
            <a:r>
              <a:rPr lang="en-CA" sz="2000" b="0" dirty="0">
                <a:solidFill>
                  <a:schemeClr val="tx1">
                    <a:lumMod val="85000"/>
                    <a:lumOff val="15000"/>
                  </a:schemeClr>
                </a:solidFill>
                <a:latin typeface="+mn-lt"/>
                <a:cs typeface="Titillium Web" panose="020B0604020202020204" charset="0"/>
              </a:rPr>
              <a:t>Who can share one new thing you learned today and how it will change your actions?</a:t>
            </a:r>
          </a:p>
        </p:txBody>
      </p:sp>
    </p:spTree>
    <p:extLst>
      <p:ext uri="{BB962C8B-B14F-4D97-AF65-F5344CB8AC3E}">
        <p14:creationId xmlns:p14="http://schemas.microsoft.com/office/powerpoint/2010/main" val="387837490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z="5400" b="1" dirty="0">
                <a:latin typeface="+mj-lt"/>
                <a:sym typeface="Titillium Web"/>
              </a:rPr>
              <a:t>Thank you for participating!</a:t>
            </a:r>
          </a:p>
        </p:txBody>
      </p:sp>
      <p:sp>
        <p:nvSpPr>
          <p:cNvPr id="5" name="Slide Number Placeholder 3">
            <a:extLst>
              <a:ext uri="{FF2B5EF4-FFF2-40B4-BE49-F238E27FC236}">
                <a16:creationId xmlns:a16="http://schemas.microsoft.com/office/drawing/2014/main" id="{F8E7AE6F-69F5-0947-E1E7-35B5ADBEC6EC}"/>
              </a:ext>
            </a:extLst>
          </p:cNvPr>
          <p:cNvSpPr>
            <a:spLocks noGrp="1"/>
          </p:cNvSpPr>
          <p:nvPr>
            <p:ph type="sldNum" sz="quarter" idx="12"/>
          </p:nvPr>
        </p:nvSpPr>
        <p:spPr/>
        <p:txBody>
          <a:bodyPr/>
          <a:lstStyle/>
          <a:p>
            <a:fld id="{31D5B90E-FEBA-4C2F-B9F7-2D79E87B4050}" type="slidenum">
              <a:rPr lang="en-CA" smtClean="0"/>
              <a:pPr/>
              <a:t>24</a:t>
            </a:fld>
            <a:endParaRPr lang="en-CA"/>
          </a:p>
        </p:txBody>
      </p:sp>
      <p:pic>
        <p:nvPicPr>
          <p:cNvPr id="3" name="Picture 2"/>
          <p:cNvPicPr>
            <a:picLocks noChangeAspect="1"/>
          </p:cNvPicPr>
          <p:nvPr/>
        </p:nvPicPr>
        <p:blipFill>
          <a:blip r:embed="rId3">
            <a:clrChange>
              <a:clrFrom>
                <a:srgbClr val="F8FAFB"/>
              </a:clrFrom>
              <a:clrTo>
                <a:srgbClr val="F8FAFB">
                  <a:alpha val="0"/>
                </a:srgbClr>
              </a:clrTo>
            </a:clrChange>
          </a:blip>
          <a:stretch>
            <a:fillRect/>
          </a:stretch>
        </p:blipFill>
        <p:spPr>
          <a:xfrm>
            <a:off x="6084168" y="2715766"/>
            <a:ext cx="2808312" cy="2215112"/>
          </a:xfrm>
          <a:prstGeom prst="rect">
            <a:avLst/>
          </a:prstGeom>
        </p:spPr>
      </p:pic>
    </p:spTree>
    <p:extLst>
      <p:ext uri="{BB962C8B-B14F-4D97-AF65-F5344CB8AC3E}">
        <p14:creationId xmlns:p14="http://schemas.microsoft.com/office/powerpoint/2010/main" val="197568988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b="1" dirty="0">
                <a:latin typeface="+mj-lt"/>
                <a:cs typeface="Titillium Web" panose="020B0604020202020204" charset="0"/>
              </a:rPr>
              <a:t>What do you know about bacteria and viruses? </a:t>
            </a:r>
            <a:endParaRPr lang="en-US" sz="5400" dirty="0">
              <a:latin typeface="+mj-lt"/>
              <a:cs typeface="Titillium Web" panose="020B0604020202020204" charset="0"/>
            </a:endParaRPr>
          </a:p>
        </p:txBody>
      </p:sp>
      <p:sp>
        <p:nvSpPr>
          <p:cNvPr id="5" name="Slide Number Placeholder 4"/>
          <p:cNvSpPr>
            <a:spLocks noGrp="1"/>
          </p:cNvSpPr>
          <p:nvPr>
            <p:ph type="sldNum" sz="quarter" idx="12"/>
          </p:nvPr>
        </p:nvSpPr>
        <p:spPr/>
        <p:txBody>
          <a:bodyPr/>
          <a:lstStyle/>
          <a:p>
            <a:fld id="{C0E1B56D-E840-448A-AA70-8B541DEFB435}" type="slidenum">
              <a:rPr lang="en-CA" smtClean="0"/>
              <a:pPr/>
              <a:t>3</a:t>
            </a:fld>
            <a:endParaRPr lang="en-CA"/>
          </a:p>
        </p:txBody>
      </p:sp>
      <p:sp>
        <p:nvSpPr>
          <p:cNvPr id="7" name="TextBox 6"/>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400704376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Bacteria and Viruses</a:t>
            </a:r>
            <a:endParaRPr lang="en-US" dirty="0"/>
          </a:p>
        </p:txBody>
      </p:sp>
      <p:sp>
        <p:nvSpPr>
          <p:cNvPr id="7" name="Text Placeholder 6"/>
          <p:cNvSpPr>
            <a:spLocks noGrp="1"/>
          </p:cNvSpPr>
          <p:nvPr>
            <p:ph type="body" sz="quarter" idx="13"/>
          </p:nvPr>
        </p:nvSpPr>
        <p:spPr>
          <a:xfrm>
            <a:off x="611187" y="951707"/>
            <a:ext cx="4896917" cy="3888581"/>
          </a:xfrm>
        </p:spPr>
        <p:txBody>
          <a:bodyPr/>
          <a:lstStyle/>
          <a:p>
            <a:r>
              <a:rPr lang="en-CA" dirty="0"/>
              <a:t>Bacteria and Viruses are both “germs” but they are very different organisms</a:t>
            </a:r>
          </a:p>
          <a:p>
            <a:r>
              <a:rPr lang="en-CA" dirty="0"/>
              <a:t>Marketing tells you that that all germs are bad</a:t>
            </a:r>
          </a:p>
        </p:txBody>
      </p:sp>
      <p:sp>
        <p:nvSpPr>
          <p:cNvPr id="4" name="Slide Number Placeholder 3"/>
          <p:cNvSpPr>
            <a:spLocks noGrp="1"/>
          </p:cNvSpPr>
          <p:nvPr>
            <p:ph type="sldNum" sz="quarter" idx="12"/>
          </p:nvPr>
        </p:nvSpPr>
        <p:spPr/>
        <p:txBody>
          <a:bodyPr/>
          <a:lstStyle/>
          <a:p>
            <a:fld id="{B43408B3-A07F-4A0F-8CA0-A4BAC4BF6D14}" type="slidenum">
              <a:rPr lang="en-CA" smtClean="0"/>
              <a:pPr/>
              <a:t>4</a:t>
            </a:fld>
            <a:endParaRPr lang="en-CA"/>
          </a:p>
        </p:txBody>
      </p:sp>
      <p:pic>
        <p:nvPicPr>
          <p:cNvPr id="10" name="Content Placeholder 4"/>
          <p:cNvPicPr>
            <a:picLocks noChangeAspect="1"/>
          </p:cNvPicPr>
          <p:nvPr/>
        </p:nvPicPr>
        <p:blipFill>
          <a:blip r:embed="rId3"/>
          <a:srcRect l="1797"/>
          <a:stretch/>
        </p:blipFill>
        <p:spPr>
          <a:xfrm>
            <a:off x="5845383" y="635349"/>
            <a:ext cx="3297029" cy="1911006"/>
          </a:xfrm>
          <a:prstGeom prst="rect">
            <a:avLst/>
          </a:prstGeom>
        </p:spPr>
      </p:pic>
      <p:sp>
        <p:nvSpPr>
          <p:cNvPr id="2" name="Rectangle 1"/>
          <p:cNvSpPr/>
          <p:nvPr/>
        </p:nvSpPr>
        <p:spPr>
          <a:xfrm>
            <a:off x="4454820" y="2417862"/>
            <a:ext cx="234360" cy="307777"/>
          </a:xfrm>
          <a:prstGeom prst="rect">
            <a:avLst/>
          </a:prstGeom>
        </p:spPr>
        <p:txBody>
          <a:bodyPr wrap="none">
            <a:spAutoFit/>
          </a:bodyPr>
          <a:lstStyle/>
          <a:p>
            <a:r>
              <a:rPr lang="en-US" dirty="0"/>
              <a:t> </a:t>
            </a:r>
          </a:p>
        </p:txBody>
      </p:sp>
      <p:sp>
        <p:nvSpPr>
          <p:cNvPr id="3" name="Rectangle 2"/>
          <p:cNvSpPr/>
          <p:nvPr/>
        </p:nvSpPr>
        <p:spPr>
          <a:xfrm>
            <a:off x="4454820" y="2417862"/>
            <a:ext cx="234360" cy="307777"/>
          </a:xfrm>
          <a:prstGeom prst="rect">
            <a:avLst/>
          </a:prstGeom>
        </p:spPr>
        <p:txBody>
          <a:bodyPr wrap="none">
            <a:spAutoFit/>
          </a:bodyPr>
          <a:lstStyle/>
          <a:p>
            <a:r>
              <a:rPr lang="en-US" dirty="0"/>
              <a:t> </a:t>
            </a:r>
          </a:p>
        </p:txBody>
      </p:sp>
      <p:sp>
        <p:nvSpPr>
          <p:cNvPr id="12" name="Text Placeholder 6">
            <a:extLst>
              <a:ext uri="{FF2B5EF4-FFF2-40B4-BE49-F238E27FC236}">
                <a16:creationId xmlns:a16="http://schemas.microsoft.com/office/drawing/2014/main" id="{FE9A775C-A805-7CF7-E983-4648801AA1A8}"/>
              </a:ext>
            </a:extLst>
          </p:cNvPr>
          <p:cNvSpPr txBox="1">
            <a:spLocks/>
          </p:cNvSpPr>
          <p:nvPr/>
        </p:nvSpPr>
        <p:spPr>
          <a:xfrm>
            <a:off x="614988" y="2846248"/>
            <a:ext cx="6836738" cy="3888581"/>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457200" marR="0" lvl="0" indent="-276225" algn="l" rtl="0" eaLnBrk="1" hangingPunct="1">
              <a:lnSpc>
                <a:spcPct val="114000"/>
              </a:lnSpc>
              <a:spcBef>
                <a:spcPts val="600"/>
              </a:spcBef>
              <a:spcAft>
                <a:spcPts val="0"/>
              </a:spcAft>
              <a:buClr>
                <a:schemeClr val="accent2"/>
              </a:buClr>
              <a:buSzPct val="100000"/>
              <a:buFont typeface="Wingdings" panose="05000000000000000000" pitchFamily="2" charset="2"/>
              <a:buChar char="§"/>
              <a:defRPr sz="2000" b="0" i="0" u="none" strike="noStrike" cap="none">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Titillium Web"/>
              </a:defRPr>
            </a:lvl1pPr>
            <a:lvl2pPr marL="914400" marR="0" lvl="1" indent="-342900" algn="l" rtl="0" eaLnBrk="1" hangingPunct="1">
              <a:lnSpc>
                <a:spcPct val="114000"/>
              </a:lnSpc>
              <a:spcBef>
                <a:spcPts val="0"/>
              </a:spcBef>
              <a:spcAft>
                <a:spcPts val="0"/>
              </a:spcAft>
              <a:buClr>
                <a:schemeClr val="accent2"/>
              </a:buClr>
              <a:buSzPct val="100000"/>
              <a:buFont typeface="Wingdings" panose="05000000000000000000" pitchFamily="2" charset="2"/>
              <a:buChar char="§"/>
              <a:defRPr sz="2000" b="0" i="0" u="none" strike="noStrike" cap="none">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Titillium Web"/>
              </a:defRPr>
            </a:lvl2pPr>
            <a:lvl3pPr marL="1371600" marR="0" lvl="2" indent="-342900" algn="l" rtl="0" eaLnBrk="1" hangingPunct="1">
              <a:lnSpc>
                <a:spcPct val="114000"/>
              </a:lnSpc>
              <a:spcBef>
                <a:spcPts val="0"/>
              </a:spcBef>
              <a:spcAft>
                <a:spcPts val="0"/>
              </a:spcAft>
              <a:buClr>
                <a:schemeClr val="accent2"/>
              </a:buClr>
              <a:buSzPct val="100000"/>
              <a:buFont typeface="Wingdings" panose="05000000000000000000" pitchFamily="2" charset="2"/>
              <a:buChar char="§"/>
              <a:defRPr sz="2000" b="0" i="0" u="none" strike="noStrike" cap="none">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Titillium Web"/>
              </a:defRPr>
            </a:lvl3pPr>
            <a:lvl4pPr marL="1828800" marR="0" lvl="3" indent="-342900" algn="l" rtl="0" eaLnBrk="1" hangingPunct="1">
              <a:lnSpc>
                <a:spcPct val="114000"/>
              </a:lnSpc>
              <a:spcBef>
                <a:spcPts val="0"/>
              </a:spcBef>
              <a:spcAft>
                <a:spcPts val="0"/>
              </a:spcAft>
              <a:buClr>
                <a:schemeClr val="accent2"/>
              </a:buClr>
              <a:buSzPct val="100000"/>
              <a:buFont typeface="Wingdings" panose="05000000000000000000" pitchFamily="2" charset="2"/>
              <a:buChar char="§"/>
              <a:defRPr sz="2000" b="0" i="0" u="none" strike="noStrike" cap="none">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Titillium Web"/>
              </a:defRPr>
            </a:lvl4pPr>
            <a:lvl5pPr marL="2286000" marR="0" lvl="4" indent="-342900" algn="l" rtl="0" eaLnBrk="1" hangingPunct="1">
              <a:lnSpc>
                <a:spcPct val="114000"/>
              </a:lnSpc>
              <a:spcBef>
                <a:spcPts val="0"/>
              </a:spcBef>
              <a:spcAft>
                <a:spcPts val="0"/>
              </a:spcAft>
              <a:buClr>
                <a:schemeClr val="accent2"/>
              </a:buClr>
              <a:buSzPct val="100000"/>
              <a:buFont typeface="Wingdings" panose="05000000000000000000" pitchFamily="2" charset="2"/>
              <a:buChar char="§"/>
              <a:defRPr sz="2000" b="0" i="0" u="none" strike="noStrike" cap="none">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Titillium Web"/>
              </a:defRPr>
            </a:lvl5pPr>
            <a:lvl6pPr marL="2743200" marR="0" lvl="5" indent="-342900" algn="l" rtl="0" eaLnBrk="1" hangingPunct="1">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eaLnBrk="1" hangingPunct="1">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eaLnBrk="1" hangingPunct="1">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eaLnBrk="1" hangingPunct="1">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9pPr>
          </a:lstStyle>
          <a:p>
            <a:r>
              <a:rPr lang="en-CA" dirty="0"/>
              <a:t>We do need to be careful of bacteria and viruses that cause infection</a:t>
            </a:r>
          </a:p>
          <a:p>
            <a:r>
              <a:rPr lang="en-CA" dirty="0"/>
              <a:t>But, there are many bacteria in your body are good for you! (we’ll talk about this later)</a:t>
            </a:r>
          </a:p>
        </p:txBody>
      </p:sp>
    </p:spTree>
    <p:extLst>
      <p:ext uri="{BB962C8B-B14F-4D97-AF65-F5344CB8AC3E}">
        <p14:creationId xmlns:p14="http://schemas.microsoft.com/office/powerpoint/2010/main" val="1855670543"/>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b="1" dirty="0">
                <a:latin typeface="+mj-lt"/>
                <a:cs typeface="Titillium Web" panose="020B0604020202020204" charset="0"/>
              </a:rPr>
              <a:t>What is an antibiotic?</a:t>
            </a:r>
            <a:endParaRPr lang="en-US" sz="5400" dirty="0">
              <a:latin typeface="+mj-lt"/>
              <a:cs typeface="Titillium Web" panose="020B0604020202020204" charset="0"/>
            </a:endParaRPr>
          </a:p>
        </p:txBody>
      </p:sp>
      <p:sp>
        <p:nvSpPr>
          <p:cNvPr id="4" name="Slide Number Placeholder 3">
            <a:extLst>
              <a:ext uri="{FF2B5EF4-FFF2-40B4-BE49-F238E27FC236}">
                <a16:creationId xmlns:a16="http://schemas.microsoft.com/office/drawing/2014/main" id="{8790BA54-4565-00FB-A7F3-A806717C1A58}"/>
              </a:ext>
            </a:extLst>
          </p:cNvPr>
          <p:cNvSpPr>
            <a:spLocks noGrp="1"/>
          </p:cNvSpPr>
          <p:nvPr>
            <p:ph type="sldNum" sz="quarter" idx="12"/>
          </p:nvPr>
        </p:nvSpPr>
        <p:spPr/>
        <p:txBody>
          <a:bodyPr/>
          <a:lstStyle/>
          <a:p>
            <a:fld id="{B43408B3-A07F-4A0F-8CA0-A4BAC4BF6D14}" type="slidenum">
              <a:rPr lang="en-CA" smtClean="0"/>
              <a:pPr/>
              <a:t>5</a:t>
            </a:fld>
            <a:endParaRPr lang="en-CA"/>
          </a:p>
        </p:txBody>
      </p:sp>
      <p:sp>
        <p:nvSpPr>
          <p:cNvPr id="2" name="TextBox 1">
            <a:extLst>
              <a:ext uri="{FF2B5EF4-FFF2-40B4-BE49-F238E27FC236}">
                <a16:creationId xmlns:a16="http://schemas.microsoft.com/office/drawing/2014/main" id="{AA35719E-FB65-28C6-D4DE-EC67C7D2F32B}"/>
              </a:ext>
            </a:extLst>
          </p:cNvPr>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297510994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Antibiotics</a:t>
            </a:r>
            <a:endParaRPr lang="en-US" dirty="0"/>
          </a:p>
        </p:txBody>
      </p:sp>
      <p:sp>
        <p:nvSpPr>
          <p:cNvPr id="8" name="Text Placeholder 7">
            <a:extLst>
              <a:ext uri="{FF2B5EF4-FFF2-40B4-BE49-F238E27FC236}">
                <a16:creationId xmlns:a16="http://schemas.microsoft.com/office/drawing/2014/main" id="{848797A1-7737-EFAE-8007-0507B2EC549C}"/>
              </a:ext>
            </a:extLst>
          </p:cNvPr>
          <p:cNvSpPr>
            <a:spLocks noGrp="1"/>
          </p:cNvSpPr>
          <p:nvPr>
            <p:ph type="body" sz="quarter" idx="13"/>
          </p:nvPr>
        </p:nvSpPr>
        <p:spPr/>
        <p:txBody>
          <a:bodyPr/>
          <a:lstStyle/>
          <a:p>
            <a:r>
              <a:rPr lang="en-CA" sz="2000"/>
              <a:t>Kill </a:t>
            </a:r>
            <a:r>
              <a:rPr lang="en-CA" sz="2000" b="1"/>
              <a:t>bacteria</a:t>
            </a:r>
            <a:r>
              <a:rPr lang="en-CA" sz="2000"/>
              <a:t> that cause bacterial infections</a:t>
            </a:r>
          </a:p>
          <a:p>
            <a:r>
              <a:rPr lang="en-CA" sz="2000"/>
              <a:t>One of the most significant discoveries of modern medicine</a:t>
            </a:r>
          </a:p>
          <a:p>
            <a:r>
              <a:rPr lang="en-CA" sz="2000"/>
              <a:t>Make modern medical procedures possible</a:t>
            </a:r>
          </a:p>
          <a:p>
            <a:r>
              <a:rPr lang="en-CA" sz="2000"/>
              <a:t>Have saved millions of lives</a:t>
            </a:r>
          </a:p>
          <a:p>
            <a:endParaRPr lang="en-CA" dirty="0"/>
          </a:p>
        </p:txBody>
      </p:sp>
      <p:pic>
        <p:nvPicPr>
          <p:cNvPr id="4" name="Picture 2" descr="http://discovermagazine.com/~/media/Images/Issues/2014/Oct/antibiotic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56176" y="3159290"/>
            <a:ext cx="2987824" cy="1984210"/>
          </a:xfrm>
          <a:prstGeom prst="rect">
            <a:avLst/>
          </a:prstGeom>
          <a:noFill/>
          <a:ln w="9525">
            <a:noFill/>
            <a:miter lim="800000"/>
            <a:headEnd/>
            <a:tailEnd/>
          </a:ln>
        </p:spPr>
      </p:pic>
    </p:spTree>
    <p:extLst>
      <p:ext uri="{BB962C8B-B14F-4D97-AF65-F5344CB8AC3E}">
        <p14:creationId xmlns:p14="http://schemas.microsoft.com/office/powerpoint/2010/main" val="284688422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10249"/>
            <a:ext cx="3131840" cy="738633"/>
          </a:xfrm>
          <a:prstGeom prst="rect">
            <a:avLst/>
          </a:prstGeom>
          <a:noFill/>
          <a:ln>
            <a:noFill/>
          </a:ln>
        </p:spPr>
        <p:txBody>
          <a:bodyPr spcFirstLastPara="1" wrap="square" lIns="91425" tIns="91425" rIns="91425" bIns="91425" rtlCol="0" anchor="t" anchorCtr="0">
            <a:spAutoFit/>
          </a:bodyPr>
          <a:lstStyle/>
          <a:p>
            <a:pPr algn="ctr"/>
            <a:r>
              <a:rPr lang="en-CA" sz="3600" b="1" dirty="0">
                <a:solidFill>
                  <a:schemeClr val="bg1"/>
                </a:solidFill>
                <a:latin typeface="+mj-lt"/>
                <a:cs typeface="Titillium Web" panose="020B0604020202020204" charset="0"/>
              </a:rPr>
              <a:t>Antibiotics</a:t>
            </a:r>
            <a:endParaRPr lang="en-US" sz="3600" b="1" dirty="0">
              <a:solidFill>
                <a:schemeClr val="bg1"/>
              </a:solidFill>
              <a:latin typeface="+mj-lt"/>
              <a:cs typeface="Titillium Web" panose="020B0604020202020204" charset="0"/>
            </a:endParaRPr>
          </a:p>
        </p:txBody>
      </p:sp>
      <p:grpSp>
        <p:nvGrpSpPr>
          <p:cNvPr id="5" name="Group 4"/>
          <p:cNvGrpSpPr/>
          <p:nvPr/>
        </p:nvGrpSpPr>
        <p:grpSpPr>
          <a:xfrm>
            <a:off x="3256600" y="1779662"/>
            <a:ext cx="2631951" cy="2191826"/>
            <a:chOff x="2915816" y="2211710"/>
            <a:chExt cx="2631951" cy="2191826"/>
          </a:xfrm>
        </p:grpSpPr>
        <p:pic>
          <p:nvPicPr>
            <p:cNvPr id="7" name="Picture 2" descr="https://www.wisc-online.com/assetrepository/getthumbnailfile?id=23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211710"/>
              <a:ext cx="2631951" cy="21918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1448504">
              <a:off x="3060600" y="2491769"/>
              <a:ext cx="2159331" cy="1569660"/>
            </a:xfrm>
            <a:prstGeom prst="rect">
              <a:avLst/>
            </a:prstGeom>
          </p:spPr>
          <p:txBody>
            <a:bodyPr wrap="square">
              <a:spAutoFit/>
            </a:bodyPr>
            <a:lstStyle/>
            <a:p>
              <a:pPr algn="ctr"/>
              <a:r>
                <a:rPr lang="en-CA" sz="1600" b="1" dirty="0">
                  <a:solidFill>
                    <a:schemeClr val="accent4">
                      <a:lumMod val="50000"/>
                    </a:schemeClr>
                  </a:solidFill>
                  <a:latin typeface="Segoe Print" panose="02000600000000000000" pitchFamily="2" charset="0"/>
                </a:rPr>
                <a:t>Did you know: Colds, Influenza, and COVID-19 are all viruses – antibiotics aren’t needed!</a:t>
              </a:r>
            </a:p>
          </p:txBody>
        </p:sp>
      </p:grpSp>
      <p:sp>
        <p:nvSpPr>
          <p:cNvPr id="4" name="Title 3">
            <a:extLst>
              <a:ext uri="{FF2B5EF4-FFF2-40B4-BE49-F238E27FC236}">
                <a16:creationId xmlns:a16="http://schemas.microsoft.com/office/drawing/2014/main" id="{17FAAF15-502E-313C-A42F-0972A2DAAAA3}"/>
              </a:ext>
            </a:extLst>
          </p:cNvPr>
          <p:cNvSpPr>
            <a:spLocks noGrp="1"/>
          </p:cNvSpPr>
          <p:nvPr>
            <p:ph type="title"/>
          </p:nvPr>
        </p:nvSpPr>
        <p:spPr/>
        <p:txBody>
          <a:bodyPr/>
          <a:lstStyle/>
          <a:p>
            <a:r>
              <a:rPr lang="en-US"/>
              <a:t>Antibiotics</a:t>
            </a:r>
            <a:endParaRPr lang="en-CA" dirty="0"/>
          </a:p>
        </p:txBody>
      </p:sp>
      <p:sp>
        <p:nvSpPr>
          <p:cNvPr id="9" name="Text Placeholder 8">
            <a:extLst>
              <a:ext uri="{FF2B5EF4-FFF2-40B4-BE49-F238E27FC236}">
                <a16:creationId xmlns:a16="http://schemas.microsoft.com/office/drawing/2014/main" id="{962330E7-AB40-3BA9-2F0C-164BE7F10A98}"/>
              </a:ext>
            </a:extLst>
          </p:cNvPr>
          <p:cNvSpPr>
            <a:spLocks noGrp="1"/>
          </p:cNvSpPr>
          <p:nvPr>
            <p:ph type="body" sz="quarter" idx="13"/>
          </p:nvPr>
        </p:nvSpPr>
        <p:spPr>
          <a:xfrm>
            <a:off x="391825" y="951707"/>
            <a:ext cx="8356887" cy="3888581"/>
          </a:xfrm>
        </p:spPr>
        <p:txBody>
          <a:bodyPr/>
          <a:lstStyle/>
          <a:p>
            <a:pPr marL="180975" indent="-180975" algn="ctr">
              <a:buNone/>
            </a:pPr>
            <a:r>
              <a:rPr lang="en-US" sz="2400" dirty="0"/>
              <a:t>Do not work against viruses</a:t>
            </a:r>
            <a:endParaRPr lang="en-CA" sz="2400" dirty="0"/>
          </a:p>
        </p:txBody>
      </p:sp>
      <p:sp>
        <p:nvSpPr>
          <p:cNvPr id="3" name="Slide Number Placeholder 3">
            <a:extLst>
              <a:ext uri="{FF2B5EF4-FFF2-40B4-BE49-F238E27FC236}">
                <a16:creationId xmlns:a16="http://schemas.microsoft.com/office/drawing/2014/main" id="{AC686781-FADE-A975-4A3E-E9146A534846}"/>
              </a:ext>
            </a:extLst>
          </p:cNvPr>
          <p:cNvSpPr>
            <a:spLocks noGrp="1"/>
          </p:cNvSpPr>
          <p:nvPr>
            <p:ph type="sldNum" sz="quarter" idx="12"/>
          </p:nvPr>
        </p:nvSpPr>
        <p:spPr/>
        <p:txBody>
          <a:bodyPr/>
          <a:lstStyle/>
          <a:p>
            <a:fld id="{B43408B3-A07F-4A0F-8CA0-A4BAC4BF6D14}" type="slidenum">
              <a:rPr lang="en-CA" smtClean="0"/>
              <a:pPr/>
              <a:t>7</a:t>
            </a:fld>
            <a:endParaRPr lang="en-CA"/>
          </a:p>
        </p:txBody>
      </p:sp>
    </p:spTree>
    <p:extLst>
      <p:ext uri="{BB962C8B-B14F-4D97-AF65-F5344CB8AC3E}">
        <p14:creationId xmlns:p14="http://schemas.microsoft.com/office/powerpoint/2010/main" val="142017488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sz="5400" dirty="0"/>
              <a:t>What are beneficial bacteria, or the microbiome?</a:t>
            </a:r>
            <a:endParaRPr lang="en-US" sz="5400" dirty="0"/>
          </a:p>
        </p:txBody>
      </p:sp>
      <p:sp>
        <p:nvSpPr>
          <p:cNvPr id="6" name="Slide Number Placeholder 4">
            <a:extLst>
              <a:ext uri="{FF2B5EF4-FFF2-40B4-BE49-F238E27FC236}">
                <a16:creationId xmlns:a16="http://schemas.microsoft.com/office/drawing/2014/main" id="{FE4A13F3-927A-282B-117A-65D0C2B0BF80}"/>
              </a:ext>
            </a:extLst>
          </p:cNvPr>
          <p:cNvSpPr>
            <a:spLocks noGrp="1"/>
          </p:cNvSpPr>
          <p:nvPr>
            <p:ph type="sldNum" sz="quarter" idx="12"/>
          </p:nvPr>
        </p:nvSpPr>
        <p:spPr/>
        <p:txBody>
          <a:bodyPr/>
          <a:lstStyle/>
          <a:p>
            <a:fld id="{C0E1B56D-E840-448A-AA70-8B541DEFB435}" type="slidenum">
              <a:rPr lang="en-CA" smtClean="0"/>
              <a:pPr/>
              <a:t>8</a:t>
            </a:fld>
            <a:endParaRPr lang="en-CA"/>
          </a:p>
        </p:txBody>
      </p:sp>
      <p:sp>
        <p:nvSpPr>
          <p:cNvPr id="3" name="TextBox 2">
            <a:extLst>
              <a:ext uri="{FF2B5EF4-FFF2-40B4-BE49-F238E27FC236}">
                <a16:creationId xmlns:a16="http://schemas.microsoft.com/office/drawing/2014/main" id="{4465DF50-5EE5-8DA1-77C0-75529DC0F4D4}"/>
              </a:ext>
            </a:extLst>
          </p:cNvPr>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384048197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Beneficial (Good) Bacteria</a:t>
            </a:r>
            <a:endParaRPr lang="en-US" dirty="0"/>
          </a:p>
        </p:txBody>
      </p:sp>
      <p:sp>
        <p:nvSpPr>
          <p:cNvPr id="6" name="Text Placeholder 5"/>
          <p:cNvSpPr>
            <a:spLocks noGrp="1"/>
          </p:cNvSpPr>
          <p:nvPr>
            <p:ph type="body" sz="quarter" idx="13"/>
          </p:nvPr>
        </p:nvSpPr>
        <p:spPr>
          <a:xfrm>
            <a:off x="4787899" y="951707"/>
            <a:ext cx="3744913" cy="3888581"/>
          </a:xfrm>
        </p:spPr>
        <p:txBody>
          <a:bodyPr/>
          <a:lstStyle/>
          <a:p>
            <a:endParaRPr lang="en-CA" sz="600" dirty="0"/>
          </a:p>
          <a:p>
            <a:r>
              <a:rPr lang="en-CA" dirty="0"/>
              <a:t>Also called your “microbiome”</a:t>
            </a:r>
          </a:p>
          <a:p>
            <a:r>
              <a:rPr lang="en-CA" dirty="0"/>
              <a:t>Do not cause infections</a:t>
            </a:r>
          </a:p>
          <a:p>
            <a:r>
              <a:rPr lang="en-CA" dirty="0"/>
              <a:t>Live on your skin, in your mouth and intestines</a:t>
            </a:r>
          </a:p>
          <a:p>
            <a:r>
              <a:rPr lang="en-CA" dirty="0"/>
              <a:t>Protect against disease causing bacteria</a:t>
            </a:r>
          </a:p>
        </p:txBody>
      </p:sp>
      <p:sp>
        <p:nvSpPr>
          <p:cNvPr id="3" name="Slide Number Placeholder 2"/>
          <p:cNvSpPr>
            <a:spLocks noGrp="1"/>
          </p:cNvSpPr>
          <p:nvPr>
            <p:ph type="sldNum" sz="quarter" idx="12"/>
          </p:nvPr>
        </p:nvSpPr>
        <p:spPr/>
        <p:txBody>
          <a:bodyPr/>
          <a:lstStyle/>
          <a:p>
            <a:fld id="{E694BF7F-E22C-492C-8952-0A9681232D60}" type="slidenum">
              <a:rPr lang="en-CA" smtClean="0"/>
              <a:pPr/>
              <a:t>9</a:t>
            </a:fld>
            <a:endParaRPr lang="en-CA"/>
          </a:p>
        </p:txBody>
      </p:sp>
      <p:pic>
        <p:nvPicPr>
          <p:cNvPr id="5" name="Picture 4">
            <a:extLst>
              <a:ext uri="{FF2B5EF4-FFF2-40B4-BE49-F238E27FC236}">
                <a16:creationId xmlns:a16="http://schemas.microsoft.com/office/drawing/2014/main" id="{8FF7D19F-3582-7FBA-94A4-39BD4568BD58}"/>
              </a:ext>
            </a:extLst>
          </p:cNvPr>
          <p:cNvPicPr>
            <a:picLocks noChangeAspect="1"/>
          </p:cNvPicPr>
          <p:nvPr/>
        </p:nvPicPr>
        <p:blipFill>
          <a:blip r:embed="rId3"/>
          <a:stretch>
            <a:fillRect/>
          </a:stretch>
        </p:blipFill>
        <p:spPr>
          <a:xfrm>
            <a:off x="1053480" y="1141462"/>
            <a:ext cx="2870448" cy="2870448"/>
          </a:xfrm>
          <a:prstGeom prst="rect">
            <a:avLst/>
          </a:prstGeom>
        </p:spPr>
      </p:pic>
      <p:sp>
        <p:nvSpPr>
          <p:cNvPr id="7" name="TextBox 6">
            <a:extLst>
              <a:ext uri="{FF2B5EF4-FFF2-40B4-BE49-F238E27FC236}">
                <a16:creationId xmlns:a16="http://schemas.microsoft.com/office/drawing/2014/main" id="{82254B0A-08C7-8321-15E0-0F98E9D81D82}"/>
              </a:ext>
            </a:extLst>
          </p:cNvPr>
          <p:cNvSpPr txBox="1"/>
          <p:nvPr/>
        </p:nvSpPr>
        <p:spPr>
          <a:xfrm>
            <a:off x="404082" y="4841363"/>
            <a:ext cx="3168352" cy="307746"/>
          </a:xfrm>
          <a:prstGeom prst="rect">
            <a:avLst/>
          </a:prstGeom>
          <a:noFill/>
          <a:ln>
            <a:noFill/>
          </a:ln>
        </p:spPr>
        <p:txBody>
          <a:bodyPr spcFirstLastPara="1" wrap="square" lIns="0" tIns="91425" rIns="0" bIns="91425" rtlCol="0" anchor="t" anchorCtr="0">
            <a:spAutoFit/>
          </a:bodyPr>
          <a:lstStyle/>
          <a:p>
            <a:r>
              <a:rPr lang="en-CA" sz="800" b="0" dirty="0">
                <a:solidFill>
                  <a:schemeClr val="tx2"/>
                </a:solidFill>
                <a:latin typeface="+mn-lt"/>
              </a:rPr>
              <a:t>Image from </a:t>
            </a:r>
            <a:r>
              <a:rPr lang="en-CA" sz="800" b="0" dirty="0" err="1">
                <a:solidFill>
                  <a:schemeClr val="tx2"/>
                </a:solidFill>
                <a:latin typeface="+mn-lt"/>
              </a:rPr>
              <a:t>Flaticon</a:t>
            </a:r>
            <a:endParaRPr lang="en-US" sz="800" b="0" dirty="0">
              <a:solidFill>
                <a:schemeClr val="tx2"/>
              </a:solidFill>
              <a:latin typeface="+mn-lt"/>
            </a:endParaRPr>
          </a:p>
        </p:txBody>
      </p:sp>
    </p:spTree>
    <p:extLst>
      <p:ext uri="{BB962C8B-B14F-4D97-AF65-F5344CB8AC3E}">
        <p14:creationId xmlns:p14="http://schemas.microsoft.com/office/powerpoint/2010/main" val="974692509"/>
      </p:ext>
    </p:extLst>
  </p:cSld>
  <p:clrMapOvr>
    <a:masterClrMapping/>
  </p:clrMapOvr>
  <p:transition>
    <p:fade thruBlk="1"/>
  </p:transition>
</p:sld>
</file>

<file path=ppt/theme/theme1.xml><?xml version="1.0" encoding="utf-8"?>
<a:theme xmlns:a="http://schemas.openxmlformats.org/drawingml/2006/main" name="Fidele">
  <a:themeElements>
    <a:clrScheme name="AW">
      <a:dk1>
        <a:srgbClr val="000000"/>
      </a:dk1>
      <a:lt1>
        <a:srgbClr val="FFFFFF"/>
      </a:lt1>
      <a:dk2>
        <a:srgbClr val="666666"/>
      </a:dk2>
      <a:lt2>
        <a:srgbClr val="CCCCCC"/>
      </a:lt2>
      <a:accent1>
        <a:srgbClr val="17C0D1"/>
      </a:accent1>
      <a:accent2>
        <a:srgbClr val="EC008C"/>
      </a:accent2>
      <a:accent3>
        <a:srgbClr val="F7941E"/>
      </a:accent3>
      <a:accent4>
        <a:srgbClr val="0D4C87"/>
      </a:accent4>
      <a:accent5>
        <a:srgbClr val="330866"/>
      </a:accent5>
      <a:accent6>
        <a:srgbClr val="D1262A"/>
      </a:accent6>
      <a:hlink>
        <a:srgbClr val="0D4C87"/>
      </a:hlink>
      <a:folHlink>
        <a:srgbClr val="0D4C87"/>
      </a:folHlink>
    </a:clrScheme>
    <a:fontScheme name="AW">
      <a:majorFont>
        <a:latin typeface="Roboto Condense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cap="rnd" cmpd="sng">
          <a:solidFill>
            <a:schemeClr val="tx2">
              <a:lumMod val="90000"/>
            </a:schemeClr>
          </a:solidFill>
          <a:prstDash val="sysDot"/>
          <a:round/>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spcFirstLastPara="1" wrap="square" lIns="0" tIns="0" rIns="0" bIns="0" rtlCol="0" anchor="t" anchorCtr="0">
        <a:spAutoFit/>
      </a:bodyPr>
      <a:lstStyle>
        <a:defPPr>
          <a:lnSpc>
            <a:spcPct val="110000"/>
          </a:lnSpc>
          <a:defRPr b="0" dirty="0" smtClean="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Fidele</Template>
  <TotalTime>10828</TotalTime>
  <Words>2118</Words>
  <Application>Microsoft Office PowerPoint</Application>
  <PresentationFormat>On-screen Show (16:9)</PresentationFormat>
  <Paragraphs>136</Paragraphs>
  <Slides>24</Slides>
  <Notes>21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Open Sans</vt:lpstr>
      <vt:lpstr>Segoe Print</vt:lpstr>
      <vt:lpstr>Source Sans Pro</vt:lpstr>
      <vt:lpstr>Titillium Web</vt:lpstr>
      <vt:lpstr>Source Sans Pro Black</vt:lpstr>
      <vt:lpstr>Wingdings</vt:lpstr>
      <vt:lpstr>Roboto Condensed</vt:lpstr>
      <vt:lpstr>Arial</vt:lpstr>
      <vt:lpstr>Calibri Light</vt:lpstr>
      <vt:lpstr>Fidele</vt:lpstr>
      <vt:lpstr>PowerPoint Presentation</vt:lpstr>
      <vt:lpstr>Objectives for today’s activity</vt:lpstr>
      <vt:lpstr>What do you know about bacteria and viruses? </vt:lpstr>
      <vt:lpstr>Bacteria and Viruses</vt:lpstr>
      <vt:lpstr>What is an antibiotic?</vt:lpstr>
      <vt:lpstr>Antibiotics</vt:lpstr>
      <vt:lpstr>Antibiotics</vt:lpstr>
      <vt:lpstr>What are beneficial bacteria, or the microbiome?</vt:lpstr>
      <vt:lpstr>Beneficial (Good) Bacteria</vt:lpstr>
      <vt:lpstr>PowerPoint Presentation</vt:lpstr>
      <vt:lpstr>Antibiotic Resistance</vt:lpstr>
      <vt:lpstr>Antibiotic Resistance</vt:lpstr>
      <vt:lpstr>Antibiotic Resistance</vt:lpstr>
      <vt:lpstr>Why should people be careful to only take antibiotics when they are prescribed to them?</vt:lpstr>
      <vt:lpstr>Reasons to be careful about taking antibiotics</vt:lpstr>
      <vt:lpstr>What are times that antibiotics may not be needed?</vt:lpstr>
      <vt:lpstr>Times when an antibiotic is not needed</vt:lpstr>
      <vt:lpstr>Symptom Free Pee: Let It Be</vt:lpstr>
      <vt:lpstr>What can I do to stay healthy?</vt:lpstr>
      <vt:lpstr>Ways to stay healthy and protect your microbiome</vt:lpstr>
      <vt:lpstr>What about “Probiotics”?</vt:lpstr>
      <vt:lpstr>Time for Bingo!</vt:lpstr>
      <vt:lpstr>Who has questions?</vt:lpstr>
      <vt:lpstr>Thank you for participating!</vt:lpstr>
    </vt:vector>
  </TitlesOfParts>
  <Company>Health Shared Services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Smith, Nick</dc:creator>
  <cp:lastModifiedBy>O'Connor, Kate [BCCDC]</cp:lastModifiedBy>
  <cp:revision>728</cp:revision>
  <cp:lastPrinted>2021-12-08T18:43:02Z</cp:lastPrinted>
  <dcterms:created xsi:type="dcterms:W3CDTF">2018-04-16T16:31:26Z</dcterms:created>
  <dcterms:modified xsi:type="dcterms:W3CDTF">2025-02-07T21:46:55Z</dcterms:modified>
</cp:coreProperties>
</file>